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5">
  <p:sldMasterIdLst>
    <p:sldMasterId id="2147483695" r:id="rId1"/>
  </p:sldMasterIdLst>
  <p:sldIdLst>
    <p:sldId id="256" r:id="rId2"/>
    <p:sldId id="282" r:id="rId3"/>
    <p:sldId id="297" r:id="rId4"/>
    <p:sldId id="284" r:id="rId5"/>
    <p:sldId id="286" r:id="rId6"/>
    <p:sldId id="287" r:id="rId7"/>
    <p:sldId id="288" r:id="rId8"/>
    <p:sldId id="289" r:id="rId9"/>
    <p:sldId id="291" r:id="rId10"/>
    <p:sldId id="292" r:id="rId11"/>
    <p:sldId id="293" r:id="rId12"/>
    <p:sldId id="294" r:id="rId13"/>
    <p:sldId id="295" r:id="rId14"/>
    <p:sldId id="296" r:id="rId15"/>
    <p:sldId id="298"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7" d="100"/>
          <a:sy n="107" d="100"/>
        </p:scale>
        <p:origin x="71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zh-CN" altLang="en-US"/>
              <a:t>单击此处编辑母版标题样式</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8A6D98AF-C745-4257-A4C5-1EB4AF428B3D}" type="datetimeFigureOut">
              <a:rPr lang="zh-CN" altLang="en-US" smtClean="0"/>
              <a:t>2023/5/20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4A3CCD7B-6881-4B1C-AEF0-F787C112E14B}" type="slidenum">
              <a:rPr lang="zh-CN" altLang="en-US" smtClean="0"/>
              <a:t>‹#›</a:t>
            </a:fld>
            <a:endParaRPr lang="zh-CN" altLang="en-US"/>
          </a:p>
        </p:txBody>
      </p:sp>
    </p:spTree>
    <p:extLst>
      <p:ext uri="{BB962C8B-B14F-4D97-AF65-F5344CB8AC3E}">
        <p14:creationId xmlns:p14="http://schemas.microsoft.com/office/powerpoint/2010/main" val="24085750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标题和描述">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zh-CN" altLang="en-US"/>
              <a:t>单击此处编辑母版标题样式</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8A6D98AF-C745-4257-A4C5-1EB4AF428B3D}" type="datetimeFigureOut">
              <a:rPr lang="zh-CN" altLang="en-US" smtClean="0"/>
              <a:t>2023/5/20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A3CCD7B-6881-4B1C-AEF0-F787C112E14B}" type="slidenum">
              <a:rPr lang="zh-CN" altLang="en-US" smtClean="0"/>
              <a:t>‹#›</a:t>
            </a:fld>
            <a:endParaRPr lang="zh-CN" altLang="en-US"/>
          </a:p>
        </p:txBody>
      </p:sp>
    </p:spTree>
    <p:extLst>
      <p:ext uri="{BB962C8B-B14F-4D97-AF65-F5344CB8AC3E}">
        <p14:creationId xmlns:p14="http://schemas.microsoft.com/office/powerpoint/2010/main" val="30818230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带描述的引言">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zh-CN" altLang="en-US"/>
              <a:t>单击此处编辑母版标题样式</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CN" altLang="en-US"/>
              <a:t>单击此处编辑母版文本样式</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8A6D98AF-C745-4257-A4C5-1EB4AF428B3D}" type="datetimeFigureOut">
              <a:rPr lang="zh-CN" altLang="en-US" smtClean="0"/>
              <a:t>2023/5/20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A3CCD7B-6881-4B1C-AEF0-F787C112E14B}" type="slidenum">
              <a:rPr lang="zh-CN" altLang="en-US" smtClean="0"/>
              <a:t>‹#›</a:t>
            </a:fld>
            <a:endParaRPr lang="zh-CN" alt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273516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片">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zh-CN" altLang="en-US"/>
              <a:t>单击此处编辑母版标题样式</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zh-CN" altLang="en-US"/>
              <a:t>单击此处编辑母版文本样式</a:t>
            </a:r>
          </a:p>
        </p:txBody>
      </p:sp>
      <p:sp>
        <p:nvSpPr>
          <p:cNvPr id="5" name="Date Placeholder 4"/>
          <p:cNvSpPr>
            <a:spLocks noGrp="1"/>
          </p:cNvSpPr>
          <p:nvPr>
            <p:ph type="dt" sz="half" idx="10"/>
          </p:nvPr>
        </p:nvSpPr>
        <p:spPr/>
        <p:txBody>
          <a:bodyPr/>
          <a:lstStyle/>
          <a:p>
            <a:fld id="{8A6D98AF-C745-4257-A4C5-1EB4AF428B3D}" type="datetimeFigureOut">
              <a:rPr lang="zh-CN" altLang="en-US" smtClean="0"/>
              <a:t>2023/5/20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A3CCD7B-6881-4B1C-AEF0-F787C112E14B}" type="slidenum">
              <a:rPr lang="zh-CN" altLang="en-US" smtClean="0"/>
              <a:t>‹#›</a:t>
            </a:fld>
            <a:endParaRPr lang="zh-CN" altLang="en-US"/>
          </a:p>
        </p:txBody>
      </p:sp>
    </p:spTree>
    <p:extLst>
      <p:ext uri="{BB962C8B-B14F-4D97-AF65-F5344CB8AC3E}">
        <p14:creationId xmlns:p14="http://schemas.microsoft.com/office/powerpoint/2010/main" val="20672305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言名片">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zh-CN" altLang="en-US"/>
              <a:t>单击此处编辑母版标题样式</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CN" altLang="en-US"/>
              <a:t>单击此处编辑母版文本样式</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zh-CN" altLang="en-US"/>
              <a:t>单击此处编辑母版文本样式</a:t>
            </a:r>
          </a:p>
        </p:txBody>
      </p:sp>
      <p:sp>
        <p:nvSpPr>
          <p:cNvPr id="5" name="Date Placeholder 4"/>
          <p:cNvSpPr>
            <a:spLocks noGrp="1"/>
          </p:cNvSpPr>
          <p:nvPr>
            <p:ph type="dt" sz="half" idx="10"/>
          </p:nvPr>
        </p:nvSpPr>
        <p:spPr/>
        <p:txBody>
          <a:bodyPr/>
          <a:lstStyle/>
          <a:p>
            <a:fld id="{8A6D98AF-C745-4257-A4C5-1EB4AF428B3D}" type="datetimeFigureOut">
              <a:rPr lang="zh-CN" altLang="en-US" smtClean="0"/>
              <a:t>2023/5/20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A3CCD7B-6881-4B1C-AEF0-F787C112E14B}" type="slidenum">
              <a:rPr lang="zh-CN" altLang="en-US" smtClean="0"/>
              <a:t>‹#›</a:t>
            </a:fld>
            <a:endParaRPr lang="zh-CN" alt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486660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或假">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zh-CN" altLang="en-US"/>
              <a:t>单击此处编辑母版标题样式</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CN" altLang="en-US"/>
              <a:t>单击此处编辑母版文本样式</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zh-CN" altLang="en-US"/>
              <a:t>单击此处编辑母版文本样式</a:t>
            </a:r>
          </a:p>
        </p:txBody>
      </p:sp>
      <p:sp>
        <p:nvSpPr>
          <p:cNvPr id="5" name="Date Placeholder 4"/>
          <p:cNvSpPr>
            <a:spLocks noGrp="1"/>
          </p:cNvSpPr>
          <p:nvPr>
            <p:ph type="dt" sz="half" idx="10"/>
          </p:nvPr>
        </p:nvSpPr>
        <p:spPr/>
        <p:txBody>
          <a:bodyPr/>
          <a:lstStyle/>
          <a:p>
            <a:fld id="{8A6D98AF-C745-4257-A4C5-1EB4AF428B3D}" type="datetimeFigureOut">
              <a:rPr lang="zh-CN" altLang="en-US" smtClean="0"/>
              <a:t>2023/5/20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A3CCD7B-6881-4B1C-AEF0-F787C112E14B}" type="slidenum">
              <a:rPr lang="zh-CN" altLang="en-US" smtClean="0"/>
              <a:t>‹#›</a:t>
            </a:fld>
            <a:endParaRPr lang="zh-CN" altLang="en-US"/>
          </a:p>
        </p:txBody>
      </p:sp>
    </p:spTree>
    <p:extLst>
      <p:ext uri="{BB962C8B-B14F-4D97-AF65-F5344CB8AC3E}">
        <p14:creationId xmlns:p14="http://schemas.microsoft.com/office/powerpoint/2010/main" val="17934374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ncho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8A6D98AF-C745-4257-A4C5-1EB4AF428B3D}" type="datetimeFigureOut">
              <a:rPr lang="zh-CN" altLang="en-US" smtClean="0"/>
              <a:t>2023/5/20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A3CCD7B-6881-4B1C-AEF0-F787C112E14B}" type="slidenum">
              <a:rPr lang="zh-CN" altLang="en-US" smtClean="0"/>
              <a:t>‹#›</a:t>
            </a:fld>
            <a:endParaRPr lang="zh-CN" altLang="en-US"/>
          </a:p>
        </p:txBody>
      </p:sp>
    </p:spTree>
    <p:extLst>
      <p:ext uri="{BB962C8B-B14F-4D97-AF65-F5344CB8AC3E}">
        <p14:creationId xmlns:p14="http://schemas.microsoft.com/office/powerpoint/2010/main" val="11970369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8A6D98AF-C745-4257-A4C5-1EB4AF428B3D}" type="datetimeFigureOut">
              <a:rPr lang="zh-CN" altLang="en-US" smtClean="0"/>
              <a:t>2023/5/20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A3CCD7B-6881-4B1C-AEF0-F787C112E14B}" type="slidenum">
              <a:rPr lang="zh-CN" altLang="en-US" smtClean="0"/>
              <a:t>‹#›</a:t>
            </a:fld>
            <a:endParaRPr lang="zh-CN" altLang="en-US"/>
          </a:p>
        </p:txBody>
      </p:sp>
    </p:spTree>
    <p:extLst>
      <p:ext uri="{BB962C8B-B14F-4D97-AF65-F5344CB8AC3E}">
        <p14:creationId xmlns:p14="http://schemas.microsoft.com/office/powerpoint/2010/main" val="29852460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zh-CN" altLang="en-US"/>
              <a:t>单击此处编辑母版标题样式</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8A6D98AF-C745-4257-A4C5-1EB4AF428B3D}" type="datetimeFigureOut">
              <a:rPr lang="zh-CN" altLang="en-US" smtClean="0"/>
              <a:t>2023/5/20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A3CCD7B-6881-4B1C-AEF0-F787C112E14B}" type="slidenum">
              <a:rPr lang="zh-CN" altLang="en-US" smtClean="0"/>
              <a:t>‹#›</a:t>
            </a:fld>
            <a:endParaRPr lang="zh-CN" altLang="en-US"/>
          </a:p>
        </p:txBody>
      </p:sp>
    </p:spTree>
    <p:extLst>
      <p:ext uri="{BB962C8B-B14F-4D97-AF65-F5344CB8AC3E}">
        <p14:creationId xmlns:p14="http://schemas.microsoft.com/office/powerpoint/2010/main" val="391819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zh-CN" altLang="en-US"/>
              <a:t>单击此处编辑母版标题样式</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8A6D98AF-C745-4257-A4C5-1EB4AF428B3D}" type="datetimeFigureOut">
              <a:rPr lang="zh-CN" altLang="en-US" smtClean="0"/>
              <a:t>2023/5/20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A3CCD7B-6881-4B1C-AEF0-F787C112E14B}" type="slidenum">
              <a:rPr lang="zh-CN" altLang="en-US" smtClean="0"/>
              <a:t>‹#›</a:t>
            </a:fld>
            <a:endParaRPr lang="zh-CN" altLang="en-US"/>
          </a:p>
        </p:txBody>
      </p:sp>
    </p:spTree>
    <p:extLst>
      <p:ext uri="{BB962C8B-B14F-4D97-AF65-F5344CB8AC3E}">
        <p14:creationId xmlns:p14="http://schemas.microsoft.com/office/powerpoint/2010/main" val="14895964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fld id="{8A6D98AF-C745-4257-A4C5-1EB4AF428B3D}" type="datetimeFigureOut">
              <a:rPr lang="zh-CN" altLang="en-US" smtClean="0"/>
              <a:t>2023/5/20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4A3CCD7B-6881-4B1C-AEF0-F787C112E14B}" type="slidenum">
              <a:rPr lang="zh-CN" altLang="en-US" smtClean="0"/>
              <a:t>‹#›</a:t>
            </a:fld>
            <a:endParaRPr lang="zh-CN" altLang="en-US"/>
          </a:p>
        </p:txBody>
      </p:sp>
    </p:spTree>
    <p:extLst>
      <p:ext uri="{BB962C8B-B14F-4D97-AF65-F5344CB8AC3E}">
        <p14:creationId xmlns:p14="http://schemas.microsoft.com/office/powerpoint/2010/main" val="21488982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8A6D98AF-C745-4257-A4C5-1EB4AF428B3D}" type="datetimeFigureOut">
              <a:rPr lang="zh-CN" altLang="en-US" smtClean="0"/>
              <a:t>2023/5/20</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4A3CCD7B-6881-4B1C-AEF0-F787C112E14B}" type="slidenum">
              <a:rPr lang="zh-CN" altLang="en-US" smtClean="0"/>
              <a:t>‹#›</a:t>
            </a:fld>
            <a:endParaRPr lang="zh-CN" altLang="en-US"/>
          </a:p>
        </p:txBody>
      </p:sp>
    </p:spTree>
    <p:extLst>
      <p:ext uri="{BB962C8B-B14F-4D97-AF65-F5344CB8AC3E}">
        <p14:creationId xmlns:p14="http://schemas.microsoft.com/office/powerpoint/2010/main" val="15852312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8A6D98AF-C745-4257-A4C5-1EB4AF428B3D}" type="datetimeFigureOut">
              <a:rPr lang="zh-CN" altLang="en-US" smtClean="0"/>
              <a:t>2023/5/20</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4A3CCD7B-6881-4B1C-AEF0-F787C112E14B}" type="slidenum">
              <a:rPr lang="zh-CN" altLang="en-US" smtClean="0"/>
              <a:t>‹#›</a:t>
            </a:fld>
            <a:endParaRPr lang="zh-CN" altLang="en-US"/>
          </a:p>
        </p:txBody>
      </p:sp>
    </p:spTree>
    <p:extLst>
      <p:ext uri="{BB962C8B-B14F-4D97-AF65-F5344CB8AC3E}">
        <p14:creationId xmlns:p14="http://schemas.microsoft.com/office/powerpoint/2010/main" val="1011438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6D98AF-C745-4257-A4C5-1EB4AF428B3D}" type="datetimeFigureOut">
              <a:rPr lang="zh-CN" altLang="en-US" smtClean="0"/>
              <a:t>2023/5/20</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4A3CCD7B-6881-4B1C-AEF0-F787C112E14B}" type="slidenum">
              <a:rPr lang="zh-CN" altLang="en-US" smtClean="0"/>
              <a:t>‹#›</a:t>
            </a:fld>
            <a:endParaRPr lang="zh-CN" altLang="en-US"/>
          </a:p>
        </p:txBody>
      </p:sp>
    </p:spTree>
    <p:extLst>
      <p:ext uri="{BB962C8B-B14F-4D97-AF65-F5344CB8AC3E}">
        <p14:creationId xmlns:p14="http://schemas.microsoft.com/office/powerpoint/2010/main" val="14106274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zh-CN" altLang="en-US"/>
              <a:t>单击此处编辑母版标题样式</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8A6D98AF-C745-4257-A4C5-1EB4AF428B3D}" type="datetimeFigureOut">
              <a:rPr lang="zh-CN" altLang="en-US" smtClean="0"/>
              <a:t>2023/5/20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4A3CCD7B-6881-4B1C-AEF0-F787C112E14B}" type="slidenum">
              <a:rPr lang="zh-CN" altLang="en-US" smtClean="0"/>
              <a:t>‹#›</a:t>
            </a:fld>
            <a:endParaRPr lang="zh-CN" altLang="en-US"/>
          </a:p>
        </p:txBody>
      </p:sp>
    </p:spTree>
    <p:extLst>
      <p:ext uri="{BB962C8B-B14F-4D97-AF65-F5344CB8AC3E}">
        <p14:creationId xmlns:p14="http://schemas.microsoft.com/office/powerpoint/2010/main" val="21085708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CN" altLang="en-US"/>
              <a:t>单击图标添加图片</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8A6D98AF-C745-4257-A4C5-1EB4AF428B3D}" type="datetimeFigureOut">
              <a:rPr lang="zh-CN" altLang="en-US" smtClean="0"/>
              <a:t>2023/5/20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A3CCD7B-6881-4B1C-AEF0-F787C112E14B}" type="slidenum">
              <a:rPr lang="zh-CN" altLang="en-US" smtClean="0"/>
              <a:t>‹#›</a:t>
            </a:fld>
            <a:endParaRPr lang="zh-CN" altLang="en-US"/>
          </a:p>
        </p:txBody>
      </p:sp>
    </p:spTree>
    <p:extLst>
      <p:ext uri="{BB962C8B-B14F-4D97-AF65-F5344CB8AC3E}">
        <p14:creationId xmlns:p14="http://schemas.microsoft.com/office/powerpoint/2010/main" val="37469919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8A6D98AF-C745-4257-A4C5-1EB4AF428B3D}" type="datetimeFigureOut">
              <a:rPr lang="zh-CN" altLang="en-US" smtClean="0"/>
              <a:t>2023/5/20</a:t>
            </a:fld>
            <a:endParaRPr lang="zh-CN" alt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4A3CCD7B-6881-4B1C-AEF0-F787C112E14B}" type="slidenum">
              <a:rPr lang="zh-CN" altLang="en-US" smtClean="0"/>
              <a:t>‹#›</a:t>
            </a:fld>
            <a:endParaRPr lang="zh-CN" altLang="en-US"/>
          </a:p>
        </p:txBody>
      </p:sp>
    </p:spTree>
    <p:extLst>
      <p:ext uri="{BB962C8B-B14F-4D97-AF65-F5344CB8AC3E}">
        <p14:creationId xmlns:p14="http://schemas.microsoft.com/office/powerpoint/2010/main" val="1539470714"/>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 id="2147483707" r:id="rId12"/>
    <p:sldLayoutId id="2147483708" r:id="rId13"/>
    <p:sldLayoutId id="2147483709" r:id="rId14"/>
    <p:sldLayoutId id="2147483710" r:id="rId15"/>
    <p:sldLayoutId id="2147483711"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2.bin"/><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BE3DBC9-3083-228F-3DA4-1E24FB0CE57F}"/>
              </a:ext>
            </a:extLst>
          </p:cNvPr>
          <p:cNvSpPr>
            <a:spLocks noGrp="1"/>
          </p:cNvSpPr>
          <p:nvPr>
            <p:ph type="ctrTitle"/>
          </p:nvPr>
        </p:nvSpPr>
        <p:spPr>
          <a:xfrm>
            <a:off x="2672479" y="728134"/>
            <a:ext cx="7766936" cy="1646302"/>
          </a:xfrm>
        </p:spPr>
        <p:txBody>
          <a:bodyPr/>
          <a:lstStyle/>
          <a:p>
            <a:pPr algn="ctr"/>
            <a:r>
              <a:rPr lang="zh-CN" altLang="en-US" sz="4000" kern="100" dirty="0">
                <a:effectLst/>
                <a:latin typeface="宋体" panose="02010600030101010101" pitchFamily="2" charset="-122"/>
                <a:ea typeface="宋体" panose="02010600030101010101" pitchFamily="2" charset="-122"/>
                <a:cs typeface="Times New Roman" panose="02020603050405020304" pitchFamily="18" charset="0"/>
              </a:rPr>
              <a:t>设备安装技能培训课件</a:t>
            </a:r>
            <a:b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br>
            <a:endParaRPr lang="zh-CN" altLang="en-US" dirty="0"/>
          </a:p>
        </p:txBody>
      </p:sp>
      <p:sp>
        <p:nvSpPr>
          <p:cNvPr id="3" name="副标题 2">
            <a:extLst>
              <a:ext uri="{FF2B5EF4-FFF2-40B4-BE49-F238E27FC236}">
                <a16:creationId xmlns:a16="http://schemas.microsoft.com/office/drawing/2014/main" id="{7B9378FE-649F-3C03-217A-AF62EE489250}"/>
              </a:ext>
            </a:extLst>
          </p:cNvPr>
          <p:cNvSpPr>
            <a:spLocks noGrp="1"/>
          </p:cNvSpPr>
          <p:nvPr>
            <p:ph type="subTitle" idx="1"/>
          </p:nvPr>
        </p:nvSpPr>
        <p:spPr>
          <a:xfrm>
            <a:off x="3013139" y="2880550"/>
            <a:ext cx="7766936" cy="1096899"/>
          </a:xfrm>
        </p:spPr>
        <p:txBody>
          <a:bodyPr/>
          <a:lstStyle/>
          <a:p>
            <a:pPr algn="ctr"/>
            <a:r>
              <a:rPr lang="zh-CN" altLang="zh-CN" sz="3600" kern="100" dirty="0">
                <a:effectLst/>
                <a:latin typeface="宋体" panose="02010600030101010101" pitchFamily="2" charset="-122"/>
                <a:ea typeface="宋体" panose="02010600030101010101" pitchFamily="2" charset="-122"/>
                <a:cs typeface="Times New Roman" panose="02020603050405020304" pitchFamily="18" charset="0"/>
              </a:rPr>
              <a:t>会议课件</a:t>
            </a:r>
          </a:p>
          <a:p>
            <a:endParaRPr lang="zh-CN" altLang="en-US" dirty="0"/>
          </a:p>
        </p:txBody>
      </p:sp>
      <p:sp>
        <p:nvSpPr>
          <p:cNvPr id="4" name="副标题 2">
            <a:extLst>
              <a:ext uri="{FF2B5EF4-FFF2-40B4-BE49-F238E27FC236}">
                <a16:creationId xmlns:a16="http://schemas.microsoft.com/office/drawing/2014/main" id="{F993C731-A14D-97B9-A9C3-FC5BFBE9FC7A}"/>
              </a:ext>
            </a:extLst>
          </p:cNvPr>
          <p:cNvSpPr txBox="1">
            <a:spLocks/>
          </p:cNvSpPr>
          <p:nvPr/>
        </p:nvSpPr>
        <p:spPr>
          <a:xfrm>
            <a:off x="3102786" y="4583844"/>
            <a:ext cx="7766936" cy="1096899"/>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ctr">
              <a:lnSpc>
                <a:spcPts val="2500"/>
              </a:lnSpc>
            </a:pPr>
            <a:r>
              <a:rPr lang="zh-CN" altLang="zh-CN" sz="2800" kern="100" dirty="0">
                <a:effectLst/>
                <a:latin typeface="宋体" panose="02010600030101010101" pitchFamily="2" charset="-122"/>
                <a:ea typeface="宋体" panose="02010600030101010101" pitchFamily="2" charset="-122"/>
                <a:cs typeface="Times New Roman" panose="02020603050405020304" pitchFamily="18" charset="0"/>
              </a:rPr>
              <a:t>河北业山机械设计有限公司</a:t>
            </a:r>
          </a:p>
          <a:p>
            <a:endParaRPr lang="zh-CN" altLang="en-US" dirty="0"/>
          </a:p>
        </p:txBody>
      </p:sp>
    </p:spTree>
    <p:extLst>
      <p:ext uri="{BB962C8B-B14F-4D97-AF65-F5344CB8AC3E}">
        <p14:creationId xmlns:p14="http://schemas.microsoft.com/office/powerpoint/2010/main" val="40463536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a:extLst>
              <a:ext uri="{FF2B5EF4-FFF2-40B4-BE49-F238E27FC236}">
                <a16:creationId xmlns:a16="http://schemas.microsoft.com/office/drawing/2014/main" id="{52C3CB78-FF24-6F93-F296-3367454F4B3E}"/>
              </a:ext>
            </a:extLst>
          </p:cNvPr>
          <p:cNvSpPr txBox="1"/>
          <p:nvPr/>
        </p:nvSpPr>
        <p:spPr>
          <a:xfrm>
            <a:off x="4992914" y="880948"/>
            <a:ext cx="6096000" cy="371705"/>
          </a:xfrm>
          <a:prstGeom prst="rect">
            <a:avLst/>
          </a:prstGeom>
          <a:noFill/>
        </p:spPr>
        <p:txBody>
          <a:bodyPr wrap="square">
            <a:spAutoFit/>
          </a:bodyPr>
          <a:lstStyle/>
          <a:p>
            <a:pPr indent="304800" algn="just">
              <a:lnSpc>
                <a:spcPts val="2500"/>
              </a:lnSpc>
            </a:pP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导线的颜色标准</a:t>
            </a:r>
            <a:endParaRPr lang="zh-CN" altLang="zh-CN" sz="2000" kern="100" dirty="0">
              <a:effectLst/>
              <a:latin typeface="宋体" panose="02010600030101010101" pitchFamily="2" charset="-122"/>
              <a:ea typeface="宋体" panose="02010600030101010101" pitchFamily="2" charset="-122"/>
              <a:cs typeface="Times New Roman" panose="02020603050405020304" pitchFamily="18" charset="0"/>
            </a:endParaRPr>
          </a:p>
        </p:txBody>
      </p:sp>
      <p:graphicFrame>
        <p:nvGraphicFramePr>
          <p:cNvPr id="6" name="表格 5">
            <a:extLst>
              <a:ext uri="{FF2B5EF4-FFF2-40B4-BE49-F238E27FC236}">
                <a16:creationId xmlns:a16="http://schemas.microsoft.com/office/drawing/2014/main" id="{6E8BD29D-C690-43EE-E872-B55F46E1BA5B}"/>
              </a:ext>
            </a:extLst>
          </p:cNvPr>
          <p:cNvGraphicFramePr>
            <a:graphicFrameLocks noGrp="1"/>
          </p:cNvGraphicFramePr>
          <p:nvPr>
            <p:extLst>
              <p:ext uri="{D42A27DB-BD31-4B8C-83A1-F6EECF244321}">
                <p14:modId xmlns:p14="http://schemas.microsoft.com/office/powerpoint/2010/main" val="824337907"/>
              </p:ext>
            </p:extLst>
          </p:nvPr>
        </p:nvGraphicFramePr>
        <p:xfrm>
          <a:off x="1756229" y="1386105"/>
          <a:ext cx="9332685" cy="1586231"/>
        </p:xfrm>
        <a:graphic>
          <a:graphicData uri="http://schemas.openxmlformats.org/drawingml/2006/table">
            <a:tbl>
              <a:tblPr>
                <a:tableStyleId>{5C22544A-7EE6-4342-B048-85BDC9FD1C3A}</a:tableStyleId>
              </a:tblPr>
              <a:tblGrid>
                <a:gridCol w="3318288">
                  <a:extLst>
                    <a:ext uri="{9D8B030D-6E8A-4147-A177-3AD203B41FA5}">
                      <a16:colId xmlns:a16="http://schemas.microsoft.com/office/drawing/2014/main" val="182208026"/>
                    </a:ext>
                  </a:extLst>
                </a:gridCol>
                <a:gridCol w="4147860">
                  <a:extLst>
                    <a:ext uri="{9D8B030D-6E8A-4147-A177-3AD203B41FA5}">
                      <a16:colId xmlns:a16="http://schemas.microsoft.com/office/drawing/2014/main" val="3461981456"/>
                    </a:ext>
                  </a:extLst>
                </a:gridCol>
                <a:gridCol w="1866537">
                  <a:extLst>
                    <a:ext uri="{9D8B030D-6E8A-4147-A177-3AD203B41FA5}">
                      <a16:colId xmlns:a16="http://schemas.microsoft.com/office/drawing/2014/main" val="531745374"/>
                    </a:ext>
                  </a:extLst>
                </a:gridCol>
              </a:tblGrid>
              <a:tr h="0">
                <a:tc>
                  <a:txBody>
                    <a:bodyPr/>
                    <a:lstStyle/>
                    <a:p>
                      <a:pPr indent="304800" algn="ctr">
                        <a:lnSpc>
                          <a:spcPct val="200000"/>
                        </a:lnSpc>
                      </a:pPr>
                      <a:r>
                        <a:rPr lang="zh-CN" sz="1200" kern="100">
                          <a:effectLst/>
                        </a:rPr>
                        <a:t>主</a:t>
                      </a:r>
                      <a:r>
                        <a:rPr lang="en-US" sz="1200" kern="100">
                          <a:effectLst/>
                        </a:rPr>
                        <a:t>  </a:t>
                      </a:r>
                      <a:r>
                        <a:rPr lang="zh-CN" sz="1200" kern="100">
                          <a:effectLst/>
                        </a:rPr>
                        <a:t>电</a:t>
                      </a:r>
                      <a:r>
                        <a:rPr lang="en-US" sz="1200" kern="100">
                          <a:effectLst/>
                        </a:rPr>
                        <a:t>  </a:t>
                      </a:r>
                      <a:r>
                        <a:rPr lang="zh-CN" sz="1200" kern="100">
                          <a:effectLst/>
                        </a:rPr>
                        <a:t>路</a:t>
                      </a:r>
                      <a:endParaRPr lang="zh-CN" sz="1400" kern="100">
                        <a:effectLst/>
                        <a:latin typeface="宋体" panose="02010600030101010101" pitchFamily="2" charset="-122"/>
                        <a:ea typeface="宋体" panose="02010600030101010101" pitchFamily="2" charset="-122"/>
                        <a:cs typeface="Times New Roman" panose="02020603050405020304" pitchFamily="18" charset="0"/>
                      </a:endParaRPr>
                    </a:p>
                  </a:txBody>
                  <a:tcPr marL="68580" marR="68580" marT="0" marB="0"/>
                </a:tc>
                <a:tc>
                  <a:txBody>
                    <a:bodyPr/>
                    <a:lstStyle/>
                    <a:p>
                      <a:pPr indent="304800" algn="ctr">
                        <a:lnSpc>
                          <a:spcPct val="200000"/>
                        </a:lnSpc>
                      </a:pPr>
                      <a:r>
                        <a:rPr lang="zh-CN" sz="1200" kern="100">
                          <a:effectLst/>
                        </a:rPr>
                        <a:t>控 制 电 路</a:t>
                      </a:r>
                      <a:r>
                        <a:rPr lang="en-US" sz="1400" kern="100">
                          <a:effectLst/>
                        </a:rPr>
                        <a:t>t</a:t>
                      </a:r>
                      <a:endParaRPr lang="zh-CN" sz="1400" kern="100">
                        <a:effectLst/>
                        <a:latin typeface="宋体" panose="02010600030101010101" pitchFamily="2" charset="-122"/>
                        <a:ea typeface="宋体" panose="02010600030101010101" pitchFamily="2" charset="-122"/>
                        <a:cs typeface="Times New Roman" panose="02020603050405020304" pitchFamily="18" charset="0"/>
                      </a:endParaRPr>
                    </a:p>
                  </a:txBody>
                  <a:tcPr marL="68580" marR="68580" marT="0" marB="0"/>
                </a:tc>
                <a:tc>
                  <a:txBody>
                    <a:bodyPr/>
                    <a:lstStyle/>
                    <a:p>
                      <a:pPr indent="304800" algn="ctr">
                        <a:lnSpc>
                          <a:spcPct val="200000"/>
                        </a:lnSpc>
                      </a:pPr>
                      <a:r>
                        <a:rPr lang="zh-CN" sz="1200" kern="100">
                          <a:effectLst/>
                        </a:rPr>
                        <a:t>地</a:t>
                      </a:r>
                      <a:r>
                        <a:rPr lang="en-US" sz="1200" kern="100">
                          <a:effectLst/>
                        </a:rPr>
                        <a:t>  </a:t>
                      </a:r>
                      <a:r>
                        <a:rPr lang="zh-CN" sz="1200" kern="100">
                          <a:effectLst/>
                        </a:rPr>
                        <a:t>线</a:t>
                      </a:r>
                      <a:endParaRPr lang="zh-CN" sz="1400" kern="100">
                        <a:effectLst/>
                        <a:latin typeface="宋体" panose="02010600030101010101" pitchFamily="2" charset="-122"/>
                        <a:ea typeface="宋体"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309279827"/>
                  </a:ext>
                </a:extLst>
              </a:tr>
              <a:tr h="1132205">
                <a:tc>
                  <a:txBody>
                    <a:bodyPr/>
                    <a:lstStyle/>
                    <a:p>
                      <a:pPr algn="just">
                        <a:lnSpc>
                          <a:spcPts val="2500"/>
                        </a:lnSpc>
                      </a:pPr>
                      <a:r>
                        <a:rPr lang="zh-CN" sz="1400" kern="100">
                          <a:effectLst/>
                        </a:rPr>
                        <a:t>交流</a:t>
                      </a:r>
                      <a:r>
                        <a:rPr lang="en-US" sz="1400" kern="100">
                          <a:effectLst/>
                        </a:rPr>
                        <a:t>   A</a:t>
                      </a:r>
                      <a:r>
                        <a:rPr lang="zh-CN" sz="1400" kern="100">
                          <a:effectLst/>
                        </a:rPr>
                        <a:t>相：黄色</a:t>
                      </a:r>
                    </a:p>
                    <a:p>
                      <a:pPr algn="just">
                        <a:lnSpc>
                          <a:spcPts val="2500"/>
                        </a:lnSpc>
                      </a:pPr>
                      <a:r>
                        <a:rPr lang="en-US" sz="1400" kern="100">
                          <a:effectLst/>
                        </a:rPr>
                        <a:t>   B</a:t>
                      </a:r>
                      <a:r>
                        <a:rPr lang="zh-CN" sz="1400" kern="100">
                          <a:effectLst/>
                        </a:rPr>
                        <a:t>相：绿色</a:t>
                      </a:r>
                    </a:p>
                    <a:p>
                      <a:pPr algn="just">
                        <a:lnSpc>
                          <a:spcPts val="2500"/>
                        </a:lnSpc>
                      </a:pPr>
                      <a:r>
                        <a:rPr lang="en-US" sz="1400" kern="100">
                          <a:effectLst/>
                        </a:rPr>
                        <a:t>   C</a:t>
                      </a:r>
                      <a:r>
                        <a:rPr lang="zh-CN" sz="1400" kern="100">
                          <a:effectLst/>
                        </a:rPr>
                        <a:t>相：红色</a:t>
                      </a:r>
                    </a:p>
                    <a:p>
                      <a:pPr algn="just">
                        <a:lnSpc>
                          <a:spcPts val="2500"/>
                        </a:lnSpc>
                      </a:pPr>
                      <a:r>
                        <a:rPr lang="en-US" sz="1400" kern="100">
                          <a:effectLst/>
                        </a:rPr>
                        <a:t>   </a:t>
                      </a:r>
                      <a:r>
                        <a:rPr lang="zh-CN" sz="1400" kern="100">
                          <a:effectLst/>
                        </a:rPr>
                        <a:t>中线：黑色</a:t>
                      </a:r>
                      <a:endParaRPr lang="zh-CN" sz="1400" kern="100">
                        <a:effectLst/>
                        <a:latin typeface="宋体" panose="02010600030101010101" pitchFamily="2" charset="-122"/>
                        <a:ea typeface="宋体" panose="02010600030101010101" pitchFamily="2" charset="-122"/>
                        <a:cs typeface="Times New Roman" panose="02020603050405020304" pitchFamily="18" charset="0"/>
                      </a:endParaRPr>
                    </a:p>
                  </a:txBody>
                  <a:tcPr marL="68580" marR="68580" marT="0" marB="0"/>
                </a:tc>
                <a:tc>
                  <a:txBody>
                    <a:bodyPr/>
                    <a:lstStyle/>
                    <a:p>
                      <a:pPr algn="just">
                        <a:lnSpc>
                          <a:spcPts val="2500"/>
                        </a:lnSpc>
                      </a:pPr>
                      <a:r>
                        <a:rPr lang="zh-CN" sz="1400" kern="100">
                          <a:effectLst/>
                        </a:rPr>
                        <a:t>交流控制：相线：红色</a:t>
                      </a:r>
                    </a:p>
                    <a:p>
                      <a:pPr algn="just">
                        <a:lnSpc>
                          <a:spcPts val="2500"/>
                        </a:lnSpc>
                      </a:pPr>
                      <a:r>
                        <a:rPr lang="en-US" sz="1400" kern="100">
                          <a:effectLst/>
                        </a:rPr>
                        <a:t>          </a:t>
                      </a:r>
                      <a:r>
                        <a:rPr lang="zh-CN" sz="1400" kern="100">
                          <a:effectLst/>
                        </a:rPr>
                        <a:t>零线：黑色</a:t>
                      </a:r>
                    </a:p>
                    <a:p>
                      <a:pPr algn="just">
                        <a:lnSpc>
                          <a:spcPts val="2500"/>
                        </a:lnSpc>
                      </a:pPr>
                      <a:r>
                        <a:rPr lang="en-US" sz="1400" kern="100">
                          <a:effectLst/>
                        </a:rPr>
                        <a:t> </a:t>
                      </a:r>
                      <a:endParaRPr lang="zh-CN" sz="1400" kern="100">
                        <a:effectLst/>
                      </a:endParaRPr>
                    </a:p>
                    <a:p>
                      <a:pPr algn="just">
                        <a:lnSpc>
                          <a:spcPts val="2500"/>
                        </a:lnSpc>
                      </a:pPr>
                      <a:r>
                        <a:rPr lang="zh-CN" sz="1400" kern="100">
                          <a:effectLst/>
                        </a:rPr>
                        <a:t>直流控制：（</a:t>
                      </a:r>
                      <a:r>
                        <a:rPr lang="en-US" sz="1400" kern="100">
                          <a:effectLst/>
                        </a:rPr>
                        <a:t>+/-</a:t>
                      </a:r>
                      <a:r>
                        <a:rPr lang="zh-CN" sz="1400" kern="100">
                          <a:effectLst/>
                        </a:rPr>
                        <a:t>） 棕色、蓝色</a:t>
                      </a:r>
                      <a:endParaRPr lang="zh-CN" sz="1400" kern="100">
                        <a:effectLst/>
                        <a:latin typeface="宋体" panose="02010600030101010101" pitchFamily="2" charset="-122"/>
                        <a:ea typeface="宋体" panose="02010600030101010101" pitchFamily="2" charset="-122"/>
                        <a:cs typeface="Times New Roman" panose="02020603050405020304" pitchFamily="18" charset="0"/>
                      </a:endParaRPr>
                    </a:p>
                  </a:txBody>
                  <a:tcPr marL="68580" marR="68580" marT="0" marB="0"/>
                </a:tc>
                <a:tc>
                  <a:txBody>
                    <a:bodyPr/>
                    <a:lstStyle/>
                    <a:p>
                      <a:pPr indent="152400" algn="just">
                        <a:lnSpc>
                          <a:spcPct val="200000"/>
                        </a:lnSpc>
                      </a:pPr>
                      <a:r>
                        <a:rPr lang="zh-CN" sz="1200" kern="100" dirty="0">
                          <a:effectLst/>
                        </a:rPr>
                        <a:t>黄绿色</a:t>
                      </a:r>
                      <a:endParaRPr lang="zh-CN" sz="1400" kern="100" dirty="0">
                        <a:effectLst/>
                      </a:endParaRPr>
                    </a:p>
                    <a:p>
                      <a:pPr indent="355600" algn="just">
                        <a:lnSpc>
                          <a:spcPct val="200000"/>
                        </a:lnSpc>
                      </a:pPr>
                      <a:r>
                        <a:rPr lang="en-US" sz="1400" kern="100" dirty="0">
                          <a:effectLst/>
                        </a:rPr>
                        <a:t> </a:t>
                      </a:r>
                      <a:endParaRPr lang="zh-CN" sz="1400" kern="100" dirty="0">
                        <a:effectLst/>
                        <a:latin typeface="宋体" panose="02010600030101010101" pitchFamily="2" charset="-122"/>
                        <a:ea typeface="宋体"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4157478899"/>
                  </a:ext>
                </a:extLst>
              </a:tr>
            </a:tbl>
          </a:graphicData>
        </a:graphic>
      </p:graphicFrame>
      <p:sp>
        <p:nvSpPr>
          <p:cNvPr id="8" name="文本框 7">
            <a:extLst>
              <a:ext uri="{FF2B5EF4-FFF2-40B4-BE49-F238E27FC236}">
                <a16:creationId xmlns:a16="http://schemas.microsoft.com/office/drawing/2014/main" id="{C36ED508-2D58-7F37-5FA2-60DFE26D2F0B}"/>
              </a:ext>
            </a:extLst>
          </p:cNvPr>
          <p:cNvSpPr txBox="1"/>
          <p:nvPr/>
        </p:nvSpPr>
        <p:spPr>
          <a:xfrm>
            <a:off x="1756229" y="3105788"/>
            <a:ext cx="9332684" cy="2611612"/>
          </a:xfrm>
          <a:prstGeom prst="rect">
            <a:avLst/>
          </a:prstGeom>
          <a:noFill/>
        </p:spPr>
        <p:txBody>
          <a:bodyPr wrap="square">
            <a:spAutoFit/>
          </a:bodyPr>
          <a:lstStyle/>
          <a:p>
            <a:pPr indent="355600" algn="just">
              <a:lnSpc>
                <a:spcPts val="2500"/>
              </a:lnSpc>
            </a:pP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电缆使用标准：导线的横截面积必须符合国家标准，耐温不小于</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50</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℃，必须满足设备和电气元件长期正常稳定安全地运转。</a:t>
            </a:r>
          </a:p>
          <a:p>
            <a:pPr indent="355600" algn="just">
              <a:lnSpc>
                <a:spcPts val="2500"/>
              </a:lnSpc>
            </a:pP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外部管线以桥架（镀锌或喷塑）为主，热镀锌钢管、金属软管为辅；</a:t>
            </a:r>
          </a:p>
          <a:p>
            <a:pPr indent="355600" algn="just">
              <a:lnSpc>
                <a:spcPts val="2500"/>
              </a:lnSpc>
            </a:pP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外部管线和内部管线的布置必须符合国家有关规定，必须耐用可靠、整齐美观、方便维修及方便清扫等；</a:t>
            </a:r>
          </a:p>
          <a:p>
            <a:pPr indent="355600" algn="just">
              <a:lnSpc>
                <a:spcPts val="2500"/>
              </a:lnSpc>
            </a:pP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强弱电走线必须严格分开，且弱电必须采取有效的屏蔽。</a:t>
            </a:r>
          </a:p>
          <a:p>
            <a:pPr indent="304800" algn="just">
              <a:lnSpc>
                <a:spcPts val="2500"/>
              </a:lnSpc>
            </a:pPr>
            <a:r>
              <a:rPr lang="zh-CN" altLang="zh-CN" sz="1600" kern="100" dirty="0">
                <a:effectLst/>
                <a:latin typeface="宋体" panose="02010600030101010101" pitchFamily="2" charset="-122"/>
                <a:ea typeface="宋体" panose="02010600030101010101" pitchFamily="2" charset="-122"/>
                <a:cs typeface="Times New Roman" panose="02020603050405020304" pitchFamily="18" charset="0"/>
              </a:rPr>
              <a:t>连接线采用多股铜绝缘软线，在经常移动的位置适当预留有足够长度，以免急剧弯曲和产生过度张力；</a:t>
            </a:r>
            <a:endPar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20944911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a:extLst>
              <a:ext uri="{FF2B5EF4-FFF2-40B4-BE49-F238E27FC236}">
                <a16:creationId xmlns:a16="http://schemas.microsoft.com/office/drawing/2014/main" id="{6F1D700B-B2D1-A667-A088-CED248EECC1C}"/>
              </a:ext>
            </a:extLst>
          </p:cNvPr>
          <p:cNvSpPr txBox="1"/>
          <p:nvPr/>
        </p:nvSpPr>
        <p:spPr>
          <a:xfrm>
            <a:off x="1611087" y="1323172"/>
            <a:ext cx="10000342" cy="3257110"/>
          </a:xfrm>
          <a:prstGeom prst="rect">
            <a:avLst/>
          </a:prstGeom>
          <a:noFill/>
        </p:spPr>
        <p:txBody>
          <a:bodyPr wrap="square">
            <a:spAutoFit/>
          </a:bodyPr>
          <a:lstStyle/>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6</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、外部各工位操作盒的安装</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、操作盒分：工位操作盒、分流操作盒、张紧站操作盒，操作盒均设有急停按钮。</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b</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、工位操作盒应按电气布置图所给工位操作盒所在位置，应分别安装在工位处就近的支撑立柱上。</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c</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、分辨机构操作盒应按电气布置图所给操作盒所在位置，应分别安装在相应附近的支撑立柱上</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d</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、张紧站操作盒它们的位置应分别安在各自张紧站安装支架旁便于操作的地方。</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7</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、外部光电开关的安装</a:t>
            </a:r>
          </a:p>
          <a:p>
            <a:pPr indent="355600" algn="just">
              <a:lnSpc>
                <a:spcPts val="2500"/>
              </a:lnSpc>
            </a:pP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光电开关是由带有安装支架的光电开关构成，发射与接收、反射成对出现，视现场情况安装在工位处被检测物体的两侧。光电开关的安装工位数量见电气平面部置图。</a:t>
            </a:r>
          </a:p>
        </p:txBody>
      </p:sp>
    </p:spTree>
    <p:extLst>
      <p:ext uri="{BB962C8B-B14F-4D97-AF65-F5344CB8AC3E}">
        <p14:creationId xmlns:p14="http://schemas.microsoft.com/office/powerpoint/2010/main" val="30349156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69E892C-884B-E08C-FB7A-93FB8913AAD6}"/>
              </a:ext>
            </a:extLst>
          </p:cNvPr>
          <p:cNvSpPr>
            <a:spLocks noChangeArrowheads="1"/>
          </p:cNvSpPr>
          <p:nvPr/>
        </p:nvSpPr>
        <p:spPr bwMode="auto">
          <a:xfrm>
            <a:off x="1190170" y="853936"/>
            <a:ext cx="10493829" cy="51501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3556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5600" algn="l" defTabSz="914400" rtl="0" eaLnBrk="0" fontAlgn="base" latinLnBrk="0" hangingPunct="0">
              <a:lnSpc>
                <a:spcPct val="100000"/>
              </a:lnSpc>
              <a:spcBef>
                <a:spcPct val="0"/>
              </a:spcBef>
              <a:spcAft>
                <a:spcPct val="0"/>
              </a:spcAft>
              <a:buClrTx/>
              <a:buSzTx/>
              <a:buFontTx/>
              <a:buNone/>
              <a:tabLst/>
            </a:pP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8</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、辅助机构器及电磁阀的安装</a:t>
            </a:r>
            <a:endParaRPr kumimoji="0" lang="zh-CN" altLang="en-US" b="0" i="0" u="none" strike="noStrike" cap="none" normalizeH="0" baseline="0" dirty="0">
              <a:ln>
                <a:noFill/>
              </a:ln>
              <a:solidFill>
                <a:schemeClr val="tx1"/>
              </a:solidFill>
              <a:effectLst/>
            </a:endParaRPr>
          </a:p>
          <a:p>
            <a:pPr marL="0" marR="0" lvl="0" indent="355600" algn="l" defTabSz="914400" rtl="0" eaLnBrk="0" fontAlgn="base" latinLnBrk="0" hangingPunct="0">
              <a:lnSpc>
                <a:spcPct val="100000"/>
              </a:lnSpc>
              <a:spcBef>
                <a:spcPct val="0"/>
              </a:spcBef>
              <a:spcAft>
                <a:spcPct val="0"/>
              </a:spcAft>
              <a:buClrTx/>
              <a:buSzTx/>
              <a:buFontTx/>
              <a:buNone/>
              <a:tabLst/>
            </a:pP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、发号器分占位发号器及瞬间发号器，它们是由装有发号器的支架构成，发号器的数量及代号可参看电气平面部置图。所有发号器均装在承重轨道的一侧。</a:t>
            </a:r>
            <a:endParaRPr kumimoji="0" lang="zh-CN" altLang="en-US" b="0" i="0" u="none" strike="noStrike" cap="none" normalizeH="0" baseline="0" dirty="0">
              <a:ln>
                <a:noFill/>
              </a:ln>
              <a:solidFill>
                <a:schemeClr val="tx1"/>
              </a:solidFill>
              <a:effectLst/>
            </a:endParaRPr>
          </a:p>
          <a:p>
            <a:pPr marL="0" marR="0" lvl="0" indent="355600" algn="l" defTabSz="914400" rtl="0" eaLnBrk="0" fontAlgn="base" latinLnBrk="0" hangingPunct="0">
              <a:lnSpc>
                <a:spcPct val="100000"/>
              </a:lnSpc>
              <a:spcBef>
                <a:spcPct val="0"/>
              </a:spcBef>
              <a:spcAft>
                <a:spcPct val="0"/>
              </a:spcAft>
              <a:buClrTx/>
              <a:buSzTx/>
              <a:buFontTx/>
              <a:buNone/>
              <a:tabLst/>
            </a:pP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b</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、占位发号器的安装在距辅助机构的停止板前进方向的后面～</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540mm</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的位置（现场调定）。发号支架用螺丝紧固后再点焊在承重轨道上。</a:t>
            </a:r>
            <a:endParaRPr kumimoji="0" lang="zh-CN" altLang="en-US" b="0" i="0" u="none" strike="noStrike" cap="none" normalizeH="0" baseline="0" dirty="0">
              <a:ln>
                <a:noFill/>
              </a:ln>
              <a:solidFill>
                <a:schemeClr val="tx1"/>
              </a:solidFill>
              <a:effectLst/>
            </a:endParaRPr>
          </a:p>
          <a:p>
            <a:pPr marL="0" marR="0" lvl="0" indent="355600" algn="l" defTabSz="914400" rtl="0" eaLnBrk="0" fontAlgn="base" latinLnBrk="0" hangingPunct="0">
              <a:lnSpc>
                <a:spcPct val="100000"/>
              </a:lnSpc>
              <a:spcBef>
                <a:spcPct val="0"/>
              </a:spcBef>
              <a:spcAft>
                <a:spcPct val="0"/>
              </a:spcAft>
              <a:buClrTx/>
              <a:buSzTx/>
              <a:buFontTx/>
              <a:buNone/>
              <a:tabLst/>
            </a:pP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c</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、瞬间发号器又分为满位发号器和清除发号器，满位发号器安装尺寸应按下列公式计算</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 </a:t>
            </a:r>
            <a:endParaRPr kumimoji="0" lang="en-US" altLang="zh-CN" b="0" i="0" u="none" strike="noStrike" cap="none" normalizeH="0" baseline="0" dirty="0">
              <a:ln>
                <a:noFill/>
              </a:ln>
              <a:solidFill>
                <a:schemeClr val="tx1"/>
              </a:solidFill>
              <a:effectLst/>
            </a:endParaRPr>
          </a:p>
          <a:p>
            <a:pPr marL="0" marR="0" lvl="0" indent="355600" algn="l" defTabSz="914400" rtl="0" eaLnBrk="0" fontAlgn="base" latinLnBrk="0" hangingPunct="0">
              <a:lnSpc>
                <a:spcPct val="100000"/>
              </a:lnSpc>
              <a:spcBef>
                <a:spcPct val="0"/>
              </a:spcBef>
              <a:spcAft>
                <a:spcPct val="0"/>
              </a:spcAft>
              <a:buClrTx/>
              <a:buSzTx/>
              <a:buFontTx/>
              <a:buNone/>
              <a:tabLst/>
            </a:pP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清除发号器应安装在能够确认小车车尾已过干涉区的轨道位置上。</a:t>
            </a:r>
            <a:endParaRPr kumimoji="0" lang="zh-CN" altLang="en-US" b="0" i="0" u="none" strike="noStrike" cap="none" normalizeH="0" baseline="0" dirty="0">
              <a:ln>
                <a:noFill/>
              </a:ln>
              <a:solidFill>
                <a:schemeClr val="tx1"/>
              </a:solidFill>
              <a:effectLst/>
            </a:endParaRPr>
          </a:p>
          <a:p>
            <a:pPr marL="0" marR="0" lvl="0" indent="355600" algn="l" defTabSz="914400" rtl="0" eaLnBrk="0" fontAlgn="base" latinLnBrk="0" hangingPunct="0">
              <a:lnSpc>
                <a:spcPct val="100000"/>
              </a:lnSpc>
              <a:spcBef>
                <a:spcPct val="0"/>
              </a:spcBef>
              <a:spcAft>
                <a:spcPct val="0"/>
              </a:spcAft>
              <a:buClrTx/>
              <a:buSzTx/>
              <a:buFontTx/>
              <a:buNone/>
              <a:tabLst/>
            </a:pP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d</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、辅助机构为单电控电磁阀，分辨机构和夹紧器为双电控电磁阀。</a:t>
            </a:r>
            <a:endParaRPr kumimoji="0" lang="zh-CN" altLang="en-US" b="0" i="0" u="none" strike="noStrike" cap="none" normalizeH="0" baseline="0" dirty="0">
              <a:ln>
                <a:noFill/>
              </a:ln>
              <a:solidFill>
                <a:schemeClr val="tx1"/>
              </a:solidFill>
              <a:effectLst/>
            </a:endParaRPr>
          </a:p>
          <a:p>
            <a:pPr indent="355600" algn="just">
              <a:lnSpc>
                <a:spcPts val="2500"/>
              </a:lnSpc>
            </a:pP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所有电磁阀及发号器的连接均通过各自的</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I/O</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控制柜接线端子由带有编号的电缆进行连接。</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I/O</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控制柜接线端子出线形式可分为上部或底部出线两种</a:t>
            </a:r>
            <a:endPar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endParaRP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9</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 外部认址器的安装</a:t>
            </a:r>
          </a:p>
          <a:p>
            <a:pPr indent="355600" algn="just">
              <a:lnSpc>
                <a:spcPts val="2500"/>
              </a:lnSpc>
            </a:pP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外部认址器分为</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 A.</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读写头控制器</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 B.DP</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网关和电源</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C.</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载码体。系统认址数量根据电气平面部置图所标数量。</a:t>
            </a:r>
          </a:p>
          <a:p>
            <a:pPr indent="3048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、读写头控制器固定在工位处承重轨道一侧，它通过电缆接口与</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DP</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网关相连。</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b</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DP</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网关和电源装在一个控制盒内，盒子固定在工位处承重轨道的括架支撑上。</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c</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、载码体用于存放小车钩号及轧机跟踪信息，安装在每辆小车横梁的支架上。</a:t>
            </a:r>
          </a:p>
          <a:p>
            <a:pPr marL="0" marR="0" lvl="0" indent="355600" algn="l" defTabSz="914400" rtl="0" eaLnBrk="0" fontAlgn="base" latinLnBrk="0" hangingPunct="0">
              <a:lnSpc>
                <a:spcPct val="100000"/>
              </a:lnSpc>
              <a:spcBef>
                <a:spcPct val="0"/>
              </a:spcBef>
              <a:spcAft>
                <a:spcPct val="0"/>
              </a:spcAft>
              <a:buClrTx/>
              <a:buSzTx/>
              <a:buFontTx/>
              <a:buNone/>
              <a:tabLst/>
            </a:pPr>
            <a:endParaRPr kumimoji="0" lang="zh-CN" altLang="en-US"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3996934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a:extLst>
              <a:ext uri="{FF2B5EF4-FFF2-40B4-BE49-F238E27FC236}">
                <a16:creationId xmlns:a16="http://schemas.microsoft.com/office/drawing/2014/main" id="{FF8A0742-7E7C-C92A-4F5B-54E79213D8B4}"/>
              </a:ext>
            </a:extLst>
          </p:cNvPr>
          <p:cNvSpPr txBox="1"/>
          <p:nvPr/>
        </p:nvSpPr>
        <p:spPr>
          <a:xfrm>
            <a:off x="1213225" y="1610950"/>
            <a:ext cx="10116456" cy="2615909"/>
          </a:xfrm>
          <a:prstGeom prst="rect">
            <a:avLst/>
          </a:prstGeom>
          <a:noFill/>
        </p:spPr>
        <p:txBody>
          <a:bodyPr wrap="square">
            <a:spAutoFit/>
          </a:bodyPr>
          <a:lstStyle/>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10</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、电压额定值和保护措施</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 </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主电源：电源为三相</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B</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C</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N</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PE</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五线制，</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415V</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10%  3</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相</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  50HZ</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 或三相四线制。</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b. </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在停电情况下的保护： 控制系统在电源停电时，为了避免设备损坏或人身伤害，不允许设备运动执行元件有任何运动；</a:t>
            </a:r>
          </a:p>
          <a:p>
            <a:pPr indent="355600" algn="just">
              <a:lnSpc>
                <a:spcPts val="2500"/>
              </a:lnSpc>
            </a:pP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设备出现故障时，如传动站超载、张紧站因链条变化出现位移时、压缩空气压力低时</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设备应能立即停止运行，不允许设备运动部件有任何动作，故障排除后，应由人工在本地控制柜启动系统。</a:t>
            </a:r>
          </a:p>
          <a:p>
            <a:pPr indent="355600" algn="just">
              <a:lnSpc>
                <a:spcPts val="2500"/>
              </a:lnSpc>
            </a:pP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设置在</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P&amp;F</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线线体中的工位操作箱、操作箱上的紧急停止按钮被操作时，设备应能立即停止运行，不允许设备运动部件有任何动作，操作箱上的紧急停止按钮释放后，</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P&amp;F</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线能够自动运行</a:t>
            </a:r>
          </a:p>
        </p:txBody>
      </p:sp>
    </p:spTree>
    <p:extLst>
      <p:ext uri="{BB962C8B-B14F-4D97-AF65-F5344CB8AC3E}">
        <p14:creationId xmlns:p14="http://schemas.microsoft.com/office/powerpoint/2010/main" val="37753054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42223E6-CD6E-E250-5616-C89BA7D76267}"/>
              </a:ext>
            </a:extLst>
          </p:cNvPr>
          <p:cNvSpPr>
            <a:spLocks noChangeArrowheads="1"/>
          </p:cNvSpPr>
          <p:nvPr/>
        </p:nvSpPr>
        <p:spPr bwMode="auto">
          <a:xfrm>
            <a:off x="1439903" y="781547"/>
            <a:ext cx="10303862" cy="42473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3556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5600" algn="l" defTabSz="914400" rtl="0" eaLnBrk="0" fontAlgn="base" latinLnBrk="0" hangingPunct="0">
              <a:lnSpc>
                <a:spcPct val="100000"/>
              </a:lnSpc>
              <a:spcBef>
                <a:spcPct val="0"/>
              </a:spcBef>
              <a:spcAft>
                <a:spcPct val="0"/>
              </a:spcAft>
              <a:buClrTx/>
              <a:buSzTx/>
              <a:buFontTx/>
              <a:buNone/>
              <a:tabLst/>
            </a:pP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c. </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互锁保护</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endParaRPr kumimoji="0" lang="en-US" altLang="zh-CN" b="0" i="0" u="none" strike="noStrike" cap="none" normalizeH="0" baseline="0" dirty="0">
              <a:ln>
                <a:noFill/>
              </a:ln>
              <a:solidFill>
                <a:schemeClr val="tx1"/>
              </a:solidFill>
              <a:effectLst/>
            </a:endParaRPr>
          </a:p>
          <a:p>
            <a:pPr marL="0" marR="0" lvl="0" indent="355600" algn="l" defTabSz="914400" rtl="0" eaLnBrk="0" fontAlgn="base" latinLnBrk="0" hangingPunct="0">
              <a:lnSpc>
                <a:spcPct val="100000"/>
              </a:lnSpc>
              <a:spcBef>
                <a:spcPct val="0"/>
              </a:spcBef>
              <a:spcAft>
                <a:spcPct val="0"/>
              </a:spcAft>
              <a:buClrTx/>
              <a:buSzTx/>
              <a:buFontTx/>
              <a:buNone/>
              <a:tabLst/>
            </a:pP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在前后动作逻辑关系的各应用单元间必须具有可靠的互锁关系，前后不能产生误操作，以免产生危险；</a:t>
            </a:r>
            <a:endParaRPr kumimoji="0" lang="zh-CN" altLang="en-US" b="0" i="0" u="none" strike="noStrike" cap="none" normalizeH="0" baseline="0" dirty="0">
              <a:ln>
                <a:noFill/>
              </a:ln>
              <a:solidFill>
                <a:schemeClr val="tx1"/>
              </a:solidFill>
              <a:effectLst/>
            </a:endParaRPr>
          </a:p>
          <a:p>
            <a:pPr marL="0" marR="0" lvl="0" indent="355600" algn="l" defTabSz="914400" rtl="0" eaLnBrk="0" fontAlgn="base" latinLnBrk="0" hangingPunct="0">
              <a:lnSpc>
                <a:spcPct val="100000"/>
              </a:lnSpc>
              <a:spcBef>
                <a:spcPct val="0"/>
              </a:spcBef>
              <a:spcAft>
                <a:spcPct val="0"/>
              </a:spcAft>
              <a:buClrTx/>
              <a:buSzTx/>
              <a:buFontTx/>
              <a:buNone/>
              <a:tabLst/>
            </a:pP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无论自动或手动方式各应用单元内部的前后动作顺序也应有互锁；</a:t>
            </a:r>
            <a:endParaRPr kumimoji="0" lang="zh-CN" altLang="en-US" b="0" i="0" u="none" strike="noStrike" cap="none" normalizeH="0" baseline="0" dirty="0">
              <a:ln>
                <a:noFill/>
              </a:ln>
              <a:solidFill>
                <a:schemeClr val="tx1"/>
              </a:solidFill>
              <a:effectLst/>
            </a:endParaRPr>
          </a:p>
          <a:p>
            <a:pPr marL="0" marR="0" lvl="0" indent="355600" algn="l" defTabSz="914400" rtl="0" eaLnBrk="0" fontAlgn="base" latinLnBrk="0" hangingPunct="0">
              <a:lnSpc>
                <a:spcPct val="100000"/>
              </a:lnSpc>
              <a:spcBef>
                <a:spcPct val="0"/>
              </a:spcBef>
              <a:spcAft>
                <a:spcPct val="0"/>
              </a:spcAft>
              <a:buClrTx/>
              <a:buSzTx/>
              <a:buFontTx/>
              <a:buNone/>
              <a:tabLst/>
            </a:pP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点对点联锁</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必要时进行数据传输联锁；输送线上所有电机与主控联锁，任一电机出现故障，能向本地控制柜提供报警信号；</a:t>
            </a:r>
            <a:endParaRPr kumimoji="0" lang="zh-CN" altLang="en-US" b="0" i="0" u="none" strike="noStrike" cap="none" normalizeH="0" baseline="0" dirty="0">
              <a:ln>
                <a:noFill/>
              </a:ln>
              <a:solidFill>
                <a:schemeClr val="tx1"/>
              </a:solidFill>
              <a:effectLst/>
            </a:endParaRPr>
          </a:p>
          <a:p>
            <a:pPr marL="0" marR="0" lvl="0" indent="355600" algn="l" defTabSz="914400" rtl="0" eaLnBrk="0" fontAlgn="base" latinLnBrk="0" hangingPunct="0">
              <a:lnSpc>
                <a:spcPct val="100000"/>
              </a:lnSpc>
              <a:spcBef>
                <a:spcPct val="0"/>
              </a:spcBef>
              <a:spcAft>
                <a:spcPct val="0"/>
              </a:spcAft>
              <a:buClrTx/>
              <a:buSzTx/>
              <a:buFontTx/>
              <a:buNone/>
              <a:tabLst/>
            </a:pP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有气动控制的设备，必须有气压保护装置；输送线与各设备之间的相关联锁；</a:t>
            </a:r>
            <a:endParaRPr kumimoji="0" lang="zh-CN" altLang="en-US" b="0" i="0" u="none" strike="noStrike" cap="none" normalizeH="0" baseline="0" dirty="0">
              <a:ln>
                <a:noFill/>
              </a:ln>
              <a:solidFill>
                <a:schemeClr val="tx1"/>
              </a:solidFill>
              <a:effectLst/>
            </a:endParaRPr>
          </a:p>
          <a:p>
            <a:pPr marL="0" marR="0" lvl="0" indent="355600" algn="l" defTabSz="914400" rtl="0" eaLnBrk="0" fontAlgn="base" latinLnBrk="0" hangingPunct="0">
              <a:lnSpc>
                <a:spcPct val="100000"/>
              </a:lnSpc>
              <a:spcBef>
                <a:spcPct val="0"/>
              </a:spcBef>
              <a:spcAft>
                <a:spcPct val="0"/>
              </a:spcAft>
              <a:buClrTx/>
              <a:buSzTx/>
              <a:buFontTx/>
              <a:buNone/>
              <a:tabLst/>
            </a:pP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故障保护联锁；</a:t>
            </a:r>
            <a:endParaRPr kumimoji="0" lang="zh-CN" altLang="en-US" b="0" i="0" u="none" strike="noStrike" cap="none" normalizeH="0" baseline="0" dirty="0">
              <a:ln>
                <a:noFill/>
              </a:ln>
              <a:solidFill>
                <a:schemeClr val="tx1"/>
              </a:solidFill>
              <a:effectLst/>
            </a:endParaRPr>
          </a:p>
          <a:p>
            <a:pPr marL="0" marR="0" lvl="0" indent="355600" algn="l" defTabSz="914400" rtl="0" eaLnBrk="0" fontAlgn="base" latinLnBrk="0" hangingPunct="0">
              <a:lnSpc>
                <a:spcPct val="100000"/>
              </a:lnSpc>
              <a:spcBef>
                <a:spcPct val="0"/>
              </a:spcBef>
              <a:spcAft>
                <a:spcPct val="0"/>
              </a:spcAft>
              <a:buClrTx/>
              <a:buSzTx/>
              <a:buFontTx/>
              <a:buNone/>
              <a:tabLst/>
            </a:pP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手动时安全联锁；</a:t>
            </a:r>
            <a:endParaRPr kumimoji="0" lang="zh-CN" altLang="en-US" b="0" i="0" u="none" strike="noStrike" cap="none" normalizeH="0" baseline="0" dirty="0">
              <a:ln>
                <a:noFill/>
              </a:ln>
              <a:solidFill>
                <a:schemeClr val="tx1"/>
              </a:solidFill>
              <a:effectLst/>
            </a:endParaRPr>
          </a:p>
          <a:p>
            <a:pPr marL="0" marR="0" lvl="0" indent="355600" algn="l" defTabSz="914400" rtl="0" eaLnBrk="0" fontAlgn="base" latinLnBrk="0" hangingPunct="0">
              <a:lnSpc>
                <a:spcPct val="100000"/>
              </a:lnSpc>
              <a:spcBef>
                <a:spcPct val="0"/>
              </a:spcBef>
              <a:spcAft>
                <a:spcPct val="0"/>
              </a:spcAft>
              <a:buClrTx/>
              <a:buSzTx/>
              <a:buFontTx/>
              <a:buNone/>
              <a:tabLst/>
            </a:pP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运动部件的极限保护等。</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endParaRPr kumimoji="0" lang="en-US" altLang="zh-CN" b="0" i="0" u="none" strike="noStrike" cap="none" normalizeH="0" baseline="0" dirty="0">
              <a:ln>
                <a:noFill/>
              </a:ln>
              <a:solidFill>
                <a:schemeClr val="tx1"/>
              </a:solidFill>
              <a:effectLst/>
            </a:endParaRPr>
          </a:p>
          <a:p>
            <a:pPr marL="0" marR="0" lvl="0" indent="355600" algn="l" defTabSz="914400" rtl="0" eaLnBrk="0" fontAlgn="base" latinLnBrk="0" hangingPunct="0">
              <a:lnSpc>
                <a:spcPct val="100000"/>
              </a:lnSpc>
              <a:spcBef>
                <a:spcPct val="0"/>
              </a:spcBef>
              <a:spcAft>
                <a:spcPct val="0"/>
              </a:spcAft>
              <a:buClrTx/>
              <a:buSzTx/>
              <a:buFontTx/>
              <a:buNone/>
              <a:tabLst/>
            </a:pP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11</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 绝缘强度和绝缘阻抗</a:t>
            </a:r>
            <a:endParaRPr kumimoji="0" lang="zh-CN" altLang="en-US" b="0" i="0" u="none" strike="noStrike" cap="none" normalizeH="0" baseline="0" dirty="0">
              <a:ln>
                <a:noFill/>
              </a:ln>
              <a:solidFill>
                <a:schemeClr val="tx1"/>
              </a:solidFill>
              <a:effectLst/>
            </a:endParaRPr>
          </a:p>
          <a:p>
            <a:pPr marL="0" marR="0" lvl="0" indent="355600" algn="l" defTabSz="914400" rtl="0" eaLnBrk="0" fontAlgn="base" latinLnBrk="0" hangingPunct="0">
              <a:lnSpc>
                <a:spcPct val="100000"/>
              </a:lnSpc>
              <a:spcBef>
                <a:spcPct val="0"/>
              </a:spcBef>
              <a:spcAft>
                <a:spcPct val="0"/>
              </a:spcAft>
              <a:buClrTx/>
              <a:buSzTx/>
              <a:buFontTx/>
              <a:buNone/>
              <a:tabLst/>
            </a:pP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设备安装接线完毕，交流外部端子对地绝缘电阻不小于</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10MΩ</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endParaRPr kumimoji="0" lang="zh-CN" altLang="en-US" b="0" i="0" u="none" strike="noStrike" cap="none" normalizeH="0" baseline="0" dirty="0">
              <a:ln>
                <a:noFill/>
              </a:ln>
              <a:solidFill>
                <a:schemeClr val="tx1"/>
              </a:solidFill>
              <a:effectLst/>
            </a:endParaRPr>
          </a:p>
          <a:p>
            <a:pPr marL="0" marR="0" lvl="0" indent="355600" algn="l" defTabSz="914400" rtl="0" eaLnBrk="0" fontAlgn="base" latinLnBrk="0" hangingPunct="0">
              <a:lnSpc>
                <a:spcPct val="100000"/>
              </a:lnSpc>
              <a:spcBef>
                <a:spcPct val="0"/>
              </a:spcBef>
              <a:spcAft>
                <a:spcPct val="0"/>
              </a:spcAft>
              <a:buClrTx/>
              <a:buSzTx/>
              <a:buFontTx/>
              <a:buNone/>
              <a:tabLst/>
            </a:pP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12</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 抗干扰能力</a:t>
            </a:r>
            <a:endParaRPr kumimoji="0" lang="zh-CN" altLang="en-US" b="0" i="0" u="none" strike="noStrike" cap="none" normalizeH="0" baseline="0" dirty="0">
              <a:ln>
                <a:noFill/>
              </a:ln>
              <a:solidFill>
                <a:schemeClr val="tx1"/>
              </a:solidFill>
              <a:effectLst/>
            </a:endParaRPr>
          </a:p>
          <a:p>
            <a:pPr marL="0" marR="0" lvl="0" indent="355600" algn="l" defTabSz="914400" rtl="0" eaLnBrk="0" fontAlgn="base" latinLnBrk="0" hangingPunct="0">
              <a:lnSpc>
                <a:spcPct val="100000"/>
              </a:lnSpc>
              <a:spcBef>
                <a:spcPct val="0"/>
              </a:spcBef>
              <a:spcAft>
                <a:spcPct val="0"/>
              </a:spcAft>
              <a:buClrTx/>
              <a:buSzTx/>
              <a:buFontTx/>
              <a:buNone/>
              <a:tabLst/>
            </a:pP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电气设备均有足够的抗电磁辐射能力；</a:t>
            </a:r>
            <a:endParaRPr kumimoji="0" lang="zh-CN" altLang="en-US" b="0" i="0" u="none" strike="noStrike" cap="none" normalizeH="0" baseline="0" dirty="0">
              <a:ln>
                <a:noFill/>
              </a:ln>
              <a:solidFill>
                <a:schemeClr val="tx1"/>
              </a:solidFill>
              <a:effectLst/>
            </a:endParaRPr>
          </a:p>
          <a:p>
            <a:pPr marL="0" marR="0" lvl="0" indent="355600" algn="l" defTabSz="914400" rtl="0" eaLnBrk="0" fontAlgn="base" latinLnBrk="0" hangingPunct="0">
              <a:lnSpc>
                <a:spcPct val="100000"/>
              </a:lnSpc>
              <a:spcBef>
                <a:spcPct val="0"/>
              </a:spcBef>
              <a:spcAft>
                <a:spcPct val="0"/>
              </a:spcAft>
              <a:buClrTx/>
              <a:buSzTx/>
              <a:buFontTx/>
              <a:buNone/>
              <a:tabLst/>
            </a:pP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电控系统及元件必须能够适应工厂电网上的电压波动和脉冲干扰。</a:t>
            </a:r>
            <a:endParaRPr kumimoji="0" lang="zh-CN" altLang="en-US"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0264727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a:extLst>
              <a:ext uri="{FF2B5EF4-FFF2-40B4-BE49-F238E27FC236}">
                <a16:creationId xmlns:a16="http://schemas.microsoft.com/office/drawing/2014/main" id="{D32AA5F1-CC57-E8BE-A22A-531944003AF2}"/>
              </a:ext>
            </a:extLst>
          </p:cNvPr>
          <p:cNvSpPr txBox="1"/>
          <p:nvPr/>
        </p:nvSpPr>
        <p:spPr>
          <a:xfrm>
            <a:off x="1393371" y="521671"/>
            <a:ext cx="10580915" cy="6463116"/>
          </a:xfrm>
          <a:prstGeom prst="rect">
            <a:avLst/>
          </a:prstGeom>
          <a:noFill/>
        </p:spPr>
        <p:txBody>
          <a:bodyPr wrap="square">
            <a:spAutoFit/>
          </a:bodyPr>
          <a:lstStyle/>
          <a:p>
            <a:pPr algn="just">
              <a:lnSpc>
                <a:spcPts val="2500"/>
              </a:lnSpc>
            </a:pPr>
            <a:r>
              <a:rPr lang="zh-CN" altLang="zh-CN" sz="2000" b="1" kern="100" dirty="0">
                <a:effectLst/>
                <a:latin typeface="宋体" panose="02010600030101010101" pitchFamily="2" charset="-122"/>
                <a:ea typeface="宋体" panose="02010600030101010101" pitchFamily="2" charset="-122"/>
                <a:cs typeface="Times New Roman" panose="02020603050405020304" pitchFamily="18" charset="0"/>
              </a:rPr>
              <a:t>八、设备系统机电调试及联动试车</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1</a:t>
            </a:r>
            <a:r>
              <a:rPr lang="zh-CN" altLang="en-US"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设备系统机电调试准备：</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   a. </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全线检查钢结构的安装质量，如有欠缺予以加固。</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   b. </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全线检查气路系统的安装质量，如有欠缺予以整修。</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   c. </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全线检查电控系统的安装质量，对</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I\O</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点的正确性进行校验，使之完全符合图纸要求。</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   d. </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仔细检查驱动装置超载检测开关、张紧装置双向限位检测开关、压缩空气压力检测开关和急停按钮的动作可靠性。</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3</a:t>
            </a:r>
            <a:r>
              <a:rPr lang="zh-CN" altLang="en-US"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系统机电调试： </a:t>
            </a:r>
          </a:p>
          <a:p>
            <a:pPr indent="355600" algn="just">
              <a:lnSpc>
                <a:spcPts val="2500"/>
              </a:lnSpc>
            </a:pP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输入</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PLC</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控制程序，启动设备系统，牵引链和车组吊具进入程序运行状态。设备系统调试过程中，必须多人多处认真观察：</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   a. </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运动部件运行状况，如有卡阻紧急停车。</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   b. </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辅助部件的动作情况，如有问题及时处理。</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   c. </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驱动装置的运行状况、噪音及温升情况，如有异常及时处理。</a:t>
            </a:r>
            <a:endPar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endParaRPr>
          </a:p>
          <a:p>
            <a:pPr indent="355600" algn="just">
              <a:lnSpc>
                <a:spcPts val="2500"/>
              </a:lnSpc>
            </a:pPr>
            <a:r>
              <a:rPr lang="en-US" altLang="zh-CN" kern="100" dirty="0">
                <a:latin typeface="宋体" panose="02010600030101010101" pitchFamily="2" charset="-122"/>
                <a:ea typeface="宋体" panose="02010600030101010101" pitchFamily="2" charset="-122"/>
                <a:cs typeface="Times New Roman" panose="02020603050405020304" pitchFamily="18" charset="0"/>
              </a:rPr>
              <a:t>3</a:t>
            </a:r>
            <a:r>
              <a:rPr lang="zh-CN" altLang="en-US" kern="100" dirty="0">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调试过程中出现的问题及时处理后，设备系统应程序运行</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24</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小时无故障。</a:t>
            </a:r>
          </a:p>
          <a:p>
            <a:pPr indent="355600" algn="just">
              <a:lnSpc>
                <a:spcPts val="2500"/>
              </a:lnSpc>
            </a:pPr>
            <a:r>
              <a:rPr lang="en-US" altLang="zh-CN" kern="100" dirty="0">
                <a:latin typeface="宋体" panose="02010600030101010101" pitchFamily="2" charset="-122"/>
                <a:ea typeface="宋体" panose="02010600030101010101" pitchFamily="2" charset="-122"/>
                <a:cs typeface="Times New Roman" panose="02020603050405020304" pitchFamily="18" charset="0"/>
              </a:rPr>
              <a:t>4</a:t>
            </a:r>
            <a:r>
              <a:rPr lang="zh-CN" altLang="en-US" kern="100" dirty="0">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设备系统和相关工艺设备的联动热负荷试车：</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  </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启动设备系统，运动部件进入联机后的程序运行状态。联动热负荷试车过程中，必须认真观察相关工艺设备的动作和设备相关部件的动作是否协调一致，如有问题及时处理。</a:t>
            </a:r>
          </a:p>
          <a:p>
            <a:pPr indent="355600" algn="just">
              <a:lnSpc>
                <a:spcPts val="2500"/>
              </a:lnSpc>
            </a:pPr>
            <a:r>
              <a:rPr lang="en-US" altLang="zh-CN" kern="100" dirty="0">
                <a:latin typeface="宋体" panose="02010600030101010101" pitchFamily="2" charset="-122"/>
                <a:ea typeface="宋体" panose="02010600030101010101" pitchFamily="2" charset="-122"/>
                <a:cs typeface="Times New Roman" panose="02020603050405020304" pitchFamily="18" charset="0"/>
              </a:rPr>
              <a:t>5</a:t>
            </a:r>
            <a:r>
              <a:rPr lang="zh-CN" altLang="en-US" kern="100" dirty="0">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联动热负荷试车过程中出现的问题及时处理后，设备系统应程序运行</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24</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小时无故障。最终使控制程序达到</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P</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F</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线的设计要求。</a:t>
            </a:r>
          </a:p>
          <a:p>
            <a:pPr indent="355600" algn="just">
              <a:lnSpc>
                <a:spcPts val="2500"/>
              </a:lnSpc>
            </a:pPr>
            <a:endPar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2711890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a:extLst>
              <a:ext uri="{FF2B5EF4-FFF2-40B4-BE49-F238E27FC236}">
                <a16:creationId xmlns:a16="http://schemas.microsoft.com/office/drawing/2014/main" id="{6C142B4C-5153-B257-98CD-A8448FD940E4}"/>
              </a:ext>
            </a:extLst>
          </p:cNvPr>
          <p:cNvSpPr txBox="1"/>
          <p:nvPr/>
        </p:nvSpPr>
        <p:spPr>
          <a:xfrm>
            <a:off x="2069433" y="520191"/>
            <a:ext cx="9496926" cy="5817618"/>
          </a:xfrm>
          <a:prstGeom prst="rect">
            <a:avLst/>
          </a:prstGeom>
          <a:noFill/>
        </p:spPr>
        <p:txBody>
          <a:bodyPr wrap="square">
            <a:spAutoFit/>
          </a:bodyPr>
          <a:lstStyle/>
          <a:p>
            <a:pPr algn="just">
              <a:lnSpc>
                <a:spcPts val="2500"/>
              </a:lnSpc>
            </a:pPr>
            <a:r>
              <a:rPr lang="zh-CN" altLang="zh-CN" sz="2000" b="1" kern="100" dirty="0">
                <a:effectLst/>
                <a:latin typeface="宋体" panose="02010600030101010101" pitchFamily="2" charset="-122"/>
                <a:ea typeface="宋体" panose="02010600030101010101" pitchFamily="2" charset="-122"/>
                <a:cs typeface="Times New Roman" panose="02020603050405020304" pitchFamily="18" charset="0"/>
              </a:rPr>
              <a:t>一、安装前的准备工作</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1</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、安装人员及相关人员的确定</a:t>
            </a:r>
          </a:p>
          <a:p>
            <a:pPr indent="355600" algn="just">
              <a:lnSpc>
                <a:spcPts val="2500"/>
              </a:lnSpc>
            </a:pP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根据工程项目的复杂程度、工程进度的急缓和安装工作量的多少确定现场安装人员和现场指导人员的数量，同时确定双方现场联系人名单。</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2</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、设备零部件清点</a:t>
            </a:r>
          </a:p>
          <a:p>
            <a:pPr indent="355600" algn="just">
              <a:lnSpc>
                <a:spcPts val="2500"/>
              </a:lnSpc>
            </a:pP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根据机电设计图纸逐一仔细清点设备零部件的规格、型号及数量，如有出入应马上采取措施尽快解决。</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3</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、设备基础检查 </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按</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P-F</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线立柱基础图逐一检查每个立柱基础的位置尺寸，如有出入作出相应标记，并确定解决方案。</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b.</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按照厂房统一的标高基准点逐一检查每个立柱基础的标高和水平度，如有较大问题作出相应标记，并确定解决方案。</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4</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、相关设备安装协调</a:t>
            </a:r>
          </a:p>
          <a:p>
            <a:pPr indent="355600" algn="just">
              <a:lnSpc>
                <a:spcPts val="2500"/>
              </a:lnSpc>
            </a:pP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由业主组织协调整体工程进度，并制定整体工程进度计划</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5</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、现场安装设备准备</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  </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现场安装需要配置以下安装设备</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endPar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endParaRPr>
          </a:p>
          <a:p>
            <a:pPr indent="304800" algn="just">
              <a:lnSpc>
                <a:spcPts val="2500"/>
              </a:lnSpc>
            </a:pPr>
            <a:r>
              <a:rPr lang="en-US" altLang="zh-CN" sz="1600" kern="100" dirty="0">
                <a:effectLst/>
                <a:latin typeface="宋体" panose="02010600030101010101" pitchFamily="2" charset="-122"/>
                <a:ea typeface="宋体" panose="02010600030101010101" pitchFamily="2" charset="-122"/>
                <a:cs typeface="Times New Roman" panose="02020603050405020304" pitchFamily="18" charset="0"/>
              </a:rPr>
              <a:t> a.</a:t>
            </a:r>
            <a:r>
              <a:rPr lang="zh-CN" altLang="zh-CN" sz="1600" kern="100" dirty="0">
                <a:effectLst/>
                <a:latin typeface="宋体" panose="02010600030101010101" pitchFamily="2" charset="-122"/>
                <a:ea typeface="宋体" panose="02010600030101010101" pitchFamily="2" charset="-122"/>
                <a:cs typeface="Times New Roman" panose="02020603050405020304" pitchFamily="18" charset="0"/>
              </a:rPr>
              <a:t>桥式起重机</a:t>
            </a:r>
            <a:r>
              <a:rPr lang="en-US" altLang="zh-CN" sz="1600" kern="100" dirty="0">
                <a:effectLst/>
                <a:latin typeface="宋体" panose="02010600030101010101" pitchFamily="2" charset="-122"/>
                <a:ea typeface="宋体" panose="02010600030101010101" pitchFamily="2" charset="-122"/>
                <a:cs typeface="Times New Roman" panose="02020603050405020304" pitchFamily="18" charset="0"/>
              </a:rPr>
              <a:t>      b.</a:t>
            </a:r>
            <a:r>
              <a:rPr lang="zh-CN" altLang="zh-CN" sz="1600" kern="100" dirty="0">
                <a:effectLst/>
                <a:latin typeface="宋体" panose="02010600030101010101" pitchFamily="2" charset="-122"/>
                <a:ea typeface="宋体" panose="02010600030101010101" pitchFamily="2" charset="-122"/>
                <a:cs typeface="Times New Roman" panose="02020603050405020304" pitchFamily="18" charset="0"/>
              </a:rPr>
              <a:t>叉车</a:t>
            </a:r>
            <a:r>
              <a:rPr lang="en-US" altLang="zh-CN" sz="1600" kern="100" dirty="0">
                <a:effectLst/>
                <a:latin typeface="宋体" panose="02010600030101010101" pitchFamily="2" charset="-122"/>
                <a:ea typeface="宋体" panose="02010600030101010101" pitchFamily="2" charset="-122"/>
                <a:cs typeface="Times New Roman" panose="02020603050405020304" pitchFamily="18" charset="0"/>
              </a:rPr>
              <a:t>          c.</a:t>
            </a:r>
            <a:r>
              <a:rPr lang="zh-CN" altLang="zh-CN" sz="1600" kern="100" dirty="0">
                <a:effectLst/>
                <a:latin typeface="宋体" panose="02010600030101010101" pitchFamily="2" charset="-122"/>
                <a:ea typeface="宋体" panose="02010600030101010101" pitchFamily="2" charset="-122"/>
                <a:cs typeface="Times New Roman" panose="02020603050405020304" pitchFamily="18" charset="0"/>
              </a:rPr>
              <a:t>电焊机</a:t>
            </a:r>
            <a:endPar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endParaRPr>
          </a:p>
          <a:p>
            <a:pPr indent="304800" algn="just">
              <a:lnSpc>
                <a:spcPts val="2500"/>
              </a:lnSpc>
            </a:pPr>
            <a:r>
              <a:rPr lang="en-US" altLang="zh-CN" sz="1600" kern="100" dirty="0">
                <a:effectLst/>
                <a:latin typeface="宋体" panose="02010600030101010101" pitchFamily="2" charset="-122"/>
                <a:ea typeface="宋体" panose="02010600030101010101" pitchFamily="2" charset="-122"/>
                <a:cs typeface="Times New Roman" panose="02020603050405020304" pitchFamily="18" charset="0"/>
              </a:rPr>
              <a:t> d.</a:t>
            </a:r>
            <a:r>
              <a:rPr lang="zh-CN" altLang="zh-CN" sz="1600" kern="100" dirty="0">
                <a:effectLst/>
                <a:latin typeface="宋体" panose="02010600030101010101" pitchFamily="2" charset="-122"/>
                <a:ea typeface="宋体" panose="02010600030101010101" pitchFamily="2" charset="-122"/>
                <a:cs typeface="Times New Roman" panose="02020603050405020304" pitchFamily="18" charset="0"/>
              </a:rPr>
              <a:t>砂轮切割机</a:t>
            </a:r>
            <a:r>
              <a:rPr lang="en-US" altLang="zh-CN" sz="1600" kern="100" dirty="0">
                <a:effectLst/>
                <a:latin typeface="宋体" panose="02010600030101010101" pitchFamily="2" charset="-122"/>
                <a:ea typeface="宋体" panose="02010600030101010101" pitchFamily="2" charset="-122"/>
                <a:cs typeface="Times New Roman" panose="02020603050405020304" pitchFamily="18" charset="0"/>
              </a:rPr>
              <a:t>      e.</a:t>
            </a:r>
            <a:r>
              <a:rPr lang="zh-CN" altLang="zh-CN" sz="1600" kern="100" dirty="0">
                <a:effectLst/>
                <a:latin typeface="宋体" panose="02010600030101010101" pitchFamily="2" charset="-122"/>
                <a:ea typeface="宋体" panose="02010600030101010101" pitchFamily="2" charset="-122"/>
                <a:cs typeface="Times New Roman" panose="02020603050405020304" pitchFamily="18" charset="0"/>
              </a:rPr>
              <a:t>砂轮磨光机</a:t>
            </a:r>
            <a:r>
              <a:rPr lang="en-US" altLang="zh-CN" sz="1600" kern="100" dirty="0">
                <a:effectLst/>
                <a:latin typeface="宋体" panose="02010600030101010101" pitchFamily="2" charset="-122"/>
                <a:ea typeface="宋体" panose="02010600030101010101" pitchFamily="2" charset="-122"/>
                <a:cs typeface="Times New Roman" panose="02020603050405020304" pitchFamily="18" charset="0"/>
              </a:rPr>
              <a:t>    f. </a:t>
            </a:r>
            <a:r>
              <a:rPr lang="zh-CN" altLang="zh-CN" sz="1600" kern="100" dirty="0">
                <a:effectLst/>
                <a:latin typeface="宋体" panose="02010600030101010101" pitchFamily="2" charset="-122"/>
                <a:ea typeface="宋体" panose="02010600030101010101" pitchFamily="2" charset="-122"/>
                <a:cs typeface="Times New Roman" panose="02020603050405020304" pitchFamily="18" charset="0"/>
              </a:rPr>
              <a:t>焊后补漆用喷枪</a:t>
            </a:r>
            <a:endPar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endParaRPr>
          </a:p>
          <a:p>
            <a:pPr indent="304800" algn="just">
              <a:lnSpc>
                <a:spcPts val="2500"/>
              </a:lnSpc>
            </a:pPr>
            <a:r>
              <a:rPr lang="en-US" altLang="zh-CN" sz="1600" kern="100" dirty="0">
                <a:effectLst/>
                <a:latin typeface="宋体" panose="02010600030101010101" pitchFamily="2" charset="-122"/>
                <a:ea typeface="宋体" panose="02010600030101010101" pitchFamily="2" charset="-122"/>
                <a:cs typeface="Times New Roman" panose="02020603050405020304" pitchFamily="18" charset="0"/>
              </a:rPr>
              <a:t> g.</a:t>
            </a:r>
            <a:r>
              <a:rPr lang="zh-CN" altLang="zh-CN" sz="1600" kern="100" dirty="0">
                <a:effectLst/>
                <a:latin typeface="宋体" panose="02010600030101010101" pitchFamily="2" charset="-122"/>
                <a:ea typeface="宋体" panose="02010600030101010101" pitchFamily="2" charset="-122"/>
                <a:cs typeface="Times New Roman" panose="02020603050405020304" pitchFamily="18" charset="0"/>
              </a:rPr>
              <a:t>钳工工具等。</a:t>
            </a:r>
            <a:endPar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37317309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15444EE4-2CE1-7E08-CD8E-63341DAEB2F8}"/>
              </a:ext>
            </a:extLst>
          </p:cNvPr>
          <p:cNvSpPr>
            <a:spLocks noChangeArrowheads="1"/>
          </p:cNvSpPr>
          <p:nvPr/>
        </p:nvSpPr>
        <p:spPr bwMode="auto">
          <a:xfrm>
            <a:off x="1132114" y="428328"/>
            <a:ext cx="10740572" cy="40010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3556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5600" algn="l" defTabSz="914400" rtl="0" eaLnBrk="0" fontAlgn="base" latinLnBrk="0" hangingPunct="0">
              <a:lnSpc>
                <a:spcPct val="100000"/>
              </a:lnSpc>
              <a:spcBef>
                <a:spcPct val="0"/>
              </a:spcBef>
              <a:spcAft>
                <a:spcPct val="0"/>
              </a:spcAft>
              <a:buClrTx/>
              <a:buSzTx/>
              <a:buFontTx/>
              <a:buNone/>
              <a:tabLst/>
            </a:pPr>
            <a:r>
              <a:rPr kumimoji="0" lang="zh-CN" altLang="zh-CN" sz="2000" b="1"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二</a:t>
            </a:r>
            <a:r>
              <a:rPr kumimoji="0" lang="zh-CN" altLang="zh-CN" sz="2000" b="1" i="0" u="none" strike="noStrike" cap="none" normalizeH="0" baseline="0" dirty="0" bmk="">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、钢结构的安装</a:t>
            </a:r>
            <a:endParaRPr kumimoji="0" lang="zh-CN" altLang="zh-CN" sz="2000" b="1"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endParaRPr>
          </a:p>
          <a:p>
            <a:pPr marL="0" marR="0" lvl="0" indent="355600" algn="l" defTabSz="914400" rtl="0" eaLnBrk="0" fontAlgn="base" latinLnBrk="0" hangingPunct="0">
              <a:lnSpc>
                <a:spcPct val="100000"/>
              </a:lnSpc>
              <a:spcBef>
                <a:spcPct val="0"/>
              </a:spcBef>
              <a:spcAft>
                <a:spcPct val="0"/>
              </a:spcAft>
              <a:buClrTx/>
              <a:buSzTx/>
              <a:buFontTx/>
              <a:buNone/>
              <a:tabLst/>
            </a:pP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1</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、立柱的制做与安装 </a:t>
            </a:r>
            <a:endParaRPr kumimoji="0" lang="zh-CN" altLang="en-US" b="0" i="0" u="none" strike="noStrike" cap="none" normalizeH="0" baseline="0" dirty="0">
              <a:ln>
                <a:noFill/>
              </a:ln>
              <a:solidFill>
                <a:schemeClr val="tx1"/>
              </a:solidFill>
              <a:effectLst/>
            </a:endParaRPr>
          </a:p>
          <a:p>
            <a:pPr marL="0" marR="0" lvl="0" indent="355600" algn="l" defTabSz="914400" rtl="0" eaLnBrk="0" fontAlgn="base" latinLnBrk="0" hangingPunct="0">
              <a:lnSpc>
                <a:spcPct val="100000"/>
              </a:lnSpc>
              <a:spcBef>
                <a:spcPct val="0"/>
              </a:spcBef>
              <a:spcAft>
                <a:spcPct val="0"/>
              </a:spcAft>
              <a:buClrTx/>
              <a:buSzTx/>
              <a:buFontTx/>
              <a:buNone/>
              <a:tabLst/>
            </a:pP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按照图纸技术要求现场制做立柱，立柱型钢不允许两段对接。</a:t>
            </a:r>
            <a:endParaRPr kumimoji="0" lang="zh-CN" altLang="en-US" b="0" i="0" u="none" strike="noStrike" cap="none" normalizeH="0" baseline="0" dirty="0">
              <a:ln>
                <a:noFill/>
              </a:ln>
              <a:solidFill>
                <a:schemeClr val="tx1"/>
              </a:solidFill>
              <a:effectLst/>
            </a:endParaRPr>
          </a:p>
          <a:p>
            <a:pPr marL="0" marR="0" lvl="0" indent="355600" algn="l" defTabSz="914400" rtl="0" eaLnBrk="0" fontAlgn="base" latinLnBrk="0" hangingPunct="0">
              <a:lnSpc>
                <a:spcPct val="100000"/>
              </a:lnSpc>
              <a:spcBef>
                <a:spcPct val="0"/>
              </a:spcBef>
              <a:spcAft>
                <a:spcPct val="0"/>
              </a:spcAft>
              <a:buClrTx/>
              <a:buSzTx/>
              <a:buFontTx/>
              <a:buNone/>
              <a:tabLst/>
            </a:pP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b.</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清理立柱基础。</a:t>
            </a:r>
            <a:endParaRPr kumimoji="0" lang="zh-CN" altLang="en-US" b="0" i="0" u="none" strike="noStrike" cap="none" normalizeH="0" baseline="0" dirty="0">
              <a:ln>
                <a:noFill/>
              </a:ln>
              <a:solidFill>
                <a:schemeClr val="tx1"/>
              </a:solidFill>
              <a:effectLst/>
            </a:endParaRPr>
          </a:p>
          <a:p>
            <a:pPr marL="0" marR="0" lvl="0" indent="355600" algn="l" defTabSz="914400" rtl="0" eaLnBrk="0" fontAlgn="base" latinLnBrk="0" hangingPunct="0">
              <a:lnSpc>
                <a:spcPct val="100000"/>
              </a:lnSpc>
              <a:spcBef>
                <a:spcPct val="0"/>
              </a:spcBef>
              <a:spcAft>
                <a:spcPct val="0"/>
              </a:spcAft>
              <a:buClrTx/>
              <a:buSzTx/>
              <a:buFontTx/>
              <a:buNone/>
              <a:tabLst/>
            </a:pP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c.</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用桥式起重机起吊立柱并安装、调整、紧定。安装时立柱底板与立柱基础上平面之间允许加调整垫调整，安装后立柱铅垂度偏差应小于</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1/1000,</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全长不应大于</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5mm</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endParaRPr kumimoji="0" lang="zh-CN" altLang="en-US" b="0" i="0" u="none" strike="noStrike" cap="none" normalizeH="0" baseline="0" dirty="0">
              <a:ln>
                <a:noFill/>
              </a:ln>
              <a:solidFill>
                <a:schemeClr val="tx1"/>
              </a:solidFill>
              <a:effectLst/>
            </a:endParaRPr>
          </a:p>
          <a:p>
            <a:pPr marL="0" marR="0" lvl="0" indent="355600" algn="l" defTabSz="914400" rtl="0" eaLnBrk="0" fontAlgn="base" latinLnBrk="0" hangingPunct="0">
              <a:lnSpc>
                <a:spcPct val="100000"/>
              </a:lnSpc>
              <a:spcBef>
                <a:spcPct val="0"/>
              </a:spcBef>
              <a:spcAft>
                <a:spcPct val="0"/>
              </a:spcAft>
              <a:buClrTx/>
              <a:buSzTx/>
              <a:buFontTx/>
              <a:buNone/>
              <a:tabLst/>
            </a:pP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d.</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立柱基础二次浇注。</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endParaRPr kumimoji="0" lang="en-US" altLang="zh-CN" b="0" i="0" u="none" strike="noStrike" cap="none" normalizeH="0" baseline="0" dirty="0">
              <a:ln>
                <a:noFill/>
              </a:ln>
              <a:solidFill>
                <a:schemeClr val="tx1"/>
              </a:solidFill>
              <a:effectLst/>
            </a:endParaRPr>
          </a:p>
          <a:p>
            <a:pPr marL="0" marR="0" lvl="0" indent="355600" algn="l" defTabSz="914400" rtl="0" eaLnBrk="0" fontAlgn="base" latinLnBrk="0" hangingPunct="0">
              <a:lnSpc>
                <a:spcPct val="100000"/>
              </a:lnSpc>
              <a:spcBef>
                <a:spcPct val="0"/>
              </a:spcBef>
              <a:spcAft>
                <a:spcPct val="0"/>
              </a:spcAft>
              <a:buClrTx/>
              <a:buSzTx/>
              <a:buFontTx/>
              <a:buNone/>
              <a:tabLst/>
            </a:pP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2</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）辅助梁的安装</a:t>
            </a:r>
            <a:endParaRPr kumimoji="0" lang="zh-CN" altLang="en-US" b="0" i="0" u="none" strike="noStrike" cap="none" normalizeH="0" baseline="0" dirty="0">
              <a:ln>
                <a:noFill/>
              </a:ln>
              <a:solidFill>
                <a:schemeClr val="tx1"/>
              </a:solidFill>
              <a:effectLst/>
            </a:endParaRPr>
          </a:p>
          <a:p>
            <a:pPr marL="0" marR="0" lvl="0" indent="355600" algn="l" defTabSz="914400" rtl="0" eaLnBrk="0" fontAlgn="base" latinLnBrk="0" hangingPunct="0">
              <a:lnSpc>
                <a:spcPct val="100000"/>
              </a:lnSpc>
              <a:spcBef>
                <a:spcPct val="0"/>
              </a:spcBef>
              <a:spcAft>
                <a:spcPct val="0"/>
              </a:spcAft>
              <a:buClrTx/>
              <a:buSzTx/>
              <a:buFontTx/>
              <a:buNone/>
              <a:tabLst/>
            </a:pP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辅助梁标高根据厂房统一的标高基准点确定。</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endParaRPr kumimoji="0" lang="en-US" altLang="zh-CN" b="0" i="0" u="none" strike="noStrike" cap="none" normalizeH="0" baseline="0" dirty="0">
              <a:ln>
                <a:noFill/>
              </a:ln>
              <a:solidFill>
                <a:schemeClr val="tx1"/>
              </a:solidFill>
              <a:effectLst/>
            </a:endParaRPr>
          </a:p>
          <a:p>
            <a:pPr marL="0" marR="0" lvl="0" indent="355600" algn="l" defTabSz="914400" rtl="0" eaLnBrk="0" fontAlgn="base" latinLnBrk="0" hangingPunct="0">
              <a:lnSpc>
                <a:spcPct val="100000"/>
              </a:lnSpc>
              <a:spcBef>
                <a:spcPct val="0"/>
              </a:spcBef>
              <a:spcAft>
                <a:spcPct val="0"/>
              </a:spcAft>
              <a:buClrTx/>
              <a:buSzTx/>
              <a:buFontTx/>
              <a:buNone/>
              <a:tabLst/>
            </a:pP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b.</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按照图纸技术要求现场截取辅助梁的定尺长度</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根据立柱实际位置以现场实测尺寸为准</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并起吊安装到立柱顶端。纵向辅助梁和横向辅助梁的连接多采用插接形式，在回空链跨越轨道处纵向辅助梁和横向辅助梁的连接采用搭接形式。同一跨度内的辅助梁型钢一般不允许两段对接，特殊情况下两段辅助梁对接时必须用加强版等强度对接。</a:t>
            </a:r>
            <a:endPar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endParaRPr>
          </a:p>
          <a:p>
            <a:pPr marL="0" marR="0" lvl="0" indent="355600" algn="l" defTabSz="914400" rtl="0" eaLnBrk="0" fontAlgn="base" latinLnBrk="0" hangingPunct="0">
              <a:lnSpc>
                <a:spcPct val="100000"/>
              </a:lnSpc>
              <a:spcBef>
                <a:spcPct val="0"/>
              </a:spcBef>
              <a:spcAft>
                <a:spcPct val="0"/>
              </a:spcAft>
              <a:buClrTx/>
              <a:buSzTx/>
              <a:buFontTx/>
              <a:buNone/>
              <a:tabLst/>
            </a:pPr>
            <a:endParaRPr kumimoji="0" lang="zh-CN" altLang="en-US" b="0" i="0" u="none" strike="noStrike" cap="none" normalizeH="0" baseline="0" dirty="0">
              <a:ln>
                <a:noFill/>
              </a:ln>
              <a:solidFill>
                <a:schemeClr val="tx1"/>
              </a:solidFill>
              <a:effectLst/>
              <a:latin typeface="Arial" panose="020B0604020202020204" pitchFamily="34" charset="0"/>
            </a:endParaRPr>
          </a:p>
        </p:txBody>
      </p:sp>
      <p:sp>
        <p:nvSpPr>
          <p:cNvPr id="5" name="Rectangle 3">
            <a:extLst>
              <a:ext uri="{FF2B5EF4-FFF2-40B4-BE49-F238E27FC236}">
                <a16:creationId xmlns:a16="http://schemas.microsoft.com/office/drawing/2014/main" id="{A101A9DF-FFA3-40CE-02B7-5F2A075DA862}"/>
              </a:ext>
            </a:extLst>
          </p:cNvPr>
          <p:cNvSpPr>
            <a:spLocks noChangeArrowheads="1"/>
          </p:cNvSpPr>
          <p:nvPr/>
        </p:nvSpPr>
        <p:spPr bwMode="auto">
          <a:xfrm>
            <a:off x="1132114" y="4054963"/>
            <a:ext cx="10885715" cy="25853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3556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5600" algn="l" defTabSz="914400" rtl="0" eaLnBrk="0" fontAlgn="base" latinLnBrk="0" hangingPunct="0">
              <a:lnSpc>
                <a:spcPct val="100000"/>
              </a:lnSpc>
              <a:spcBef>
                <a:spcPct val="0"/>
              </a:spcBef>
              <a:spcAft>
                <a:spcPct val="0"/>
              </a:spcAft>
              <a:buClrTx/>
              <a:buSzTx/>
              <a:buFontTx/>
              <a:buNone/>
              <a:tabLst/>
            </a:pP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c.</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辅助梁安装的尺寸精度要求： </a:t>
            </a:r>
            <a:endParaRPr kumimoji="0" lang="zh-CN" altLang="en-US" b="0" i="0" u="none" strike="noStrike" cap="none" normalizeH="0" baseline="0" dirty="0">
              <a:ln>
                <a:noFill/>
              </a:ln>
              <a:solidFill>
                <a:schemeClr val="tx1"/>
              </a:solidFill>
              <a:effectLst/>
            </a:endParaRPr>
          </a:p>
          <a:p>
            <a:pPr marL="0" marR="0" lvl="0" indent="355600" algn="l" defTabSz="914400" rtl="0" eaLnBrk="0" fontAlgn="base" latinLnBrk="0" hangingPunct="0">
              <a:lnSpc>
                <a:spcPct val="100000"/>
              </a:lnSpc>
              <a:spcBef>
                <a:spcPct val="0"/>
              </a:spcBef>
              <a:spcAft>
                <a:spcPct val="0"/>
              </a:spcAft>
              <a:buClrTx/>
              <a:buSzTx/>
              <a:buFontTx/>
              <a:buNone/>
              <a:tabLst/>
            </a:pP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辅助梁直线度偏差应小于</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1/1000,</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全长不应大于</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8 mm</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endParaRPr kumimoji="0" lang="zh-CN" altLang="en-US" b="0" i="0" u="none" strike="noStrike" cap="none" normalizeH="0" baseline="0" dirty="0">
              <a:ln>
                <a:noFill/>
              </a:ln>
              <a:solidFill>
                <a:schemeClr val="tx1"/>
              </a:solidFill>
              <a:effectLst/>
            </a:endParaRPr>
          </a:p>
          <a:p>
            <a:pPr marL="0" marR="0" lvl="0" indent="355600" algn="l" defTabSz="914400" rtl="0" eaLnBrk="0" fontAlgn="base" latinLnBrk="0" hangingPunct="0">
              <a:lnSpc>
                <a:spcPct val="100000"/>
              </a:lnSpc>
              <a:spcBef>
                <a:spcPct val="0"/>
              </a:spcBef>
              <a:spcAft>
                <a:spcPct val="0"/>
              </a:spcAft>
              <a:buClrTx/>
              <a:buSzTx/>
              <a:buFontTx/>
              <a:buNone/>
              <a:tabLst/>
            </a:pP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辅助梁纵向水平度偏差应小于</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1.5/1000,</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全长不应大于</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12 mm</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endParaRPr kumimoji="0" lang="zh-CN" altLang="en-US" b="0" i="0" u="none" strike="noStrike" cap="none" normalizeH="0" baseline="0" dirty="0">
              <a:ln>
                <a:noFill/>
              </a:ln>
              <a:solidFill>
                <a:schemeClr val="tx1"/>
              </a:solidFill>
              <a:effectLst/>
            </a:endParaRPr>
          </a:p>
          <a:p>
            <a:pPr marL="0" marR="0" lvl="0" indent="355600" algn="l" defTabSz="914400" rtl="0" eaLnBrk="0" fontAlgn="base" latinLnBrk="0" hangingPunct="0">
              <a:lnSpc>
                <a:spcPct val="100000"/>
              </a:lnSpc>
              <a:spcBef>
                <a:spcPct val="0"/>
              </a:spcBef>
              <a:spcAft>
                <a:spcPct val="0"/>
              </a:spcAft>
              <a:buClrTx/>
              <a:buSzTx/>
              <a:buFontTx/>
              <a:buNone/>
              <a:tabLst/>
            </a:pP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辅助梁中心线与轨道中心线的偏移量不应大于</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5mm</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endParaRPr kumimoji="0" lang="zh-CN" altLang="en-US" b="0" i="0" u="none" strike="noStrike" cap="none" normalizeH="0" baseline="0" dirty="0">
              <a:ln>
                <a:noFill/>
              </a:ln>
              <a:solidFill>
                <a:schemeClr val="tx1"/>
              </a:solidFill>
              <a:effectLst/>
            </a:endParaRPr>
          </a:p>
          <a:p>
            <a:pPr marL="0" marR="0" lvl="0" indent="355600" algn="l" defTabSz="914400" rtl="0" eaLnBrk="0" fontAlgn="base" latinLnBrk="0" hangingPunct="0">
              <a:lnSpc>
                <a:spcPct val="100000"/>
              </a:lnSpc>
              <a:spcBef>
                <a:spcPct val="0"/>
              </a:spcBef>
              <a:spcAft>
                <a:spcPct val="0"/>
              </a:spcAft>
              <a:buClrTx/>
              <a:buSzTx/>
              <a:buFontTx/>
              <a:buNone/>
              <a:tabLst/>
            </a:pP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4</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）驱动张紧平台的安装</a:t>
            </a:r>
            <a:endParaRPr kumimoji="0" lang="zh-CN" altLang="en-US" b="0" i="0" u="none" strike="noStrike" cap="none" normalizeH="0" baseline="0" dirty="0">
              <a:ln>
                <a:noFill/>
              </a:ln>
              <a:solidFill>
                <a:schemeClr val="tx1"/>
              </a:solidFill>
              <a:effectLst/>
            </a:endParaRPr>
          </a:p>
          <a:p>
            <a:pPr marL="0" marR="0" lvl="0" indent="355600" algn="l" defTabSz="914400" rtl="0" eaLnBrk="0" fontAlgn="base" latinLnBrk="0" hangingPunct="0">
              <a:lnSpc>
                <a:spcPct val="100000"/>
              </a:lnSpc>
              <a:spcBef>
                <a:spcPct val="0"/>
              </a:spcBef>
              <a:spcAft>
                <a:spcPct val="0"/>
              </a:spcAft>
              <a:buClrTx/>
              <a:buSzTx/>
              <a:buFontTx/>
              <a:buNone/>
              <a:tabLst/>
            </a:pP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在驱动张紧平台的纵向辅助梁安装之后架设横向辅助梁，横向辅助梁只能先点焊在纵向辅助梁上，待驱动张紧装置安装调整合适后进一步焊牢固定。</a:t>
            </a:r>
            <a:endParaRPr kumimoji="0" lang="zh-CN" altLang="en-US" b="0" i="0" u="none" strike="noStrike" cap="none" normalizeH="0" baseline="0" dirty="0">
              <a:ln>
                <a:noFill/>
              </a:ln>
              <a:solidFill>
                <a:schemeClr val="tx1"/>
              </a:solidFill>
              <a:effectLst/>
            </a:endParaRPr>
          </a:p>
          <a:p>
            <a:pPr marL="0" marR="0" lvl="0" indent="355600" algn="l" defTabSz="914400" rtl="0" eaLnBrk="0" fontAlgn="base" latinLnBrk="0" hangingPunct="0">
              <a:lnSpc>
                <a:spcPct val="100000"/>
              </a:lnSpc>
              <a:spcBef>
                <a:spcPct val="0"/>
              </a:spcBef>
              <a:spcAft>
                <a:spcPct val="0"/>
              </a:spcAft>
              <a:buClrTx/>
              <a:buSzTx/>
              <a:buFontTx/>
              <a:buNone/>
              <a:tabLst/>
            </a:pP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b.</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驱动张紧装置安装调整合适后进一步架设检修平台、栏杆和扶梯。</a:t>
            </a:r>
            <a:endParaRPr kumimoji="0" lang="zh-CN" altLang="en-US" b="0" i="0" u="none" strike="noStrike" cap="none" normalizeH="0" baseline="0" dirty="0">
              <a:ln>
                <a:noFill/>
              </a:ln>
              <a:solidFill>
                <a:schemeClr val="tx1"/>
              </a:solidFill>
              <a:effectLst/>
            </a:endParaRPr>
          </a:p>
          <a:p>
            <a:pPr marL="0" marR="0" lvl="0" indent="355600" algn="l" defTabSz="914400" rtl="0" eaLnBrk="0" fontAlgn="base" latinLnBrk="0" hangingPunct="0">
              <a:lnSpc>
                <a:spcPct val="100000"/>
              </a:lnSpc>
              <a:spcBef>
                <a:spcPct val="0"/>
              </a:spcBef>
              <a:spcAft>
                <a:spcPct val="0"/>
              </a:spcAft>
              <a:buClrTx/>
              <a:buSzTx/>
              <a:buFontTx/>
              <a:buNone/>
              <a:tabLst/>
            </a:pP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c.</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驱动张紧平台的水平度偏差应小于</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3/1000,</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全长不应大于</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15 mm</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endParaRPr kumimoji="0" lang="zh-CN" altLang="en-US"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427694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0B6C015-FCAB-BEBF-94BD-D0F61F6FF984}"/>
              </a:ext>
            </a:extLst>
          </p:cNvPr>
          <p:cNvSpPr>
            <a:spLocks noChangeArrowheads="1"/>
          </p:cNvSpPr>
          <p:nvPr/>
        </p:nvSpPr>
        <p:spPr bwMode="auto">
          <a:xfrm>
            <a:off x="885371" y="1100148"/>
            <a:ext cx="10435772" cy="15081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3556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5600" algn="l" defTabSz="914400" rtl="0" eaLnBrk="0" fontAlgn="base" latinLnBrk="0" hangingPunct="0">
              <a:lnSpc>
                <a:spcPct val="100000"/>
              </a:lnSpc>
              <a:spcBef>
                <a:spcPct val="0"/>
              </a:spcBef>
              <a:spcAft>
                <a:spcPct val="0"/>
              </a:spcAft>
              <a:buClrTx/>
              <a:buSzTx/>
              <a:buFontTx/>
              <a:buNone/>
              <a:tabLst/>
            </a:pPr>
            <a:r>
              <a:rPr kumimoji="0" lang="zh-CN" altLang="zh-CN" sz="2000" b="1"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三</a:t>
            </a:r>
            <a:r>
              <a:rPr kumimoji="0" lang="zh-CN" altLang="zh-CN" sz="2000" b="1" i="0" u="none" strike="noStrike" cap="none" normalizeH="0" baseline="0" dirty="0" bmk="">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、气路系统的安装</a:t>
            </a:r>
            <a:endParaRPr kumimoji="0" lang="zh-CN" altLang="zh-CN" sz="2000" b="1"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endParaRPr>
          </a:p>
          <a:p>
            <a:pPr marL="0" marR="0" lvl="0" indent="355600" algn="l" defTabSz="914400" rtl="0" eaLnBrk="0" fontAlgn="base" latinLnBrk="0" hangingPunct="0">
              <a:lnSpc>
                <a:spcPct val="100000"/>
              </a:lnSpc>
              <a:spcBef>
                <a:spcPct val="0"/>
              </a:spcBef>
              <a:spcAft>
                <a:spcPct val="0"/>
              </a:spcAft>
              <a:buClrTx/>
              <a:buSzTx/>
              <a:buFontTx/>
              <a:buNone/>
              <a:tabLst/>
            </a:pP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1</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）气源管径</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3/4",</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接口标高</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4500mm,</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距气源接口</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500mm</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处设置截止阀。</a:t>
            </a:r>
            <a:endParaRPr kumimoji="0" lang="zh-CN" altLang="en-US" b="0" i="0" u="none" strike="noStrike" cap="none" normalizeH="0" baseline="0" dirty="0">
              <a:ln>
                <a:noFill/>
              </a:ln>
              <a:solidFill>
                <a:schemeClr val="tx1"/>
              </a:solidFill>
              <a:effectLst/>
            </a:endParaRPr>
          </a:p>
          <a:p>
            <a:pPr marL="0" marR="0" lvl="0" indent="355600" algn="l" defTabSz="914400" rtl="0" eaLnBrk="0" fontAlgn="base" latinLnBrk="0" hangingPunct="0">
              <a:lnSpc>
                <a:spcPct val="100000"/>
              </a:lnSpc>
              <a:spcBef>
                <a:spcPct val="0"/>
              </a:spcBef>
              <a:spcAft>
                <a:spcPct val="0"/>
              </a:spcAft>
              <a:buClrTx/>
              <a:buSzTx/>
              <a:buFontTx/>
              <a:buNone/>
              <a:tabLst/>
            </a:pP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2</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）气路管道用管夹固定在辅助梁上方</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管夹间距</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3~4m</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endParaRPr kumimoji="0" lang="zh-CN" altLang="en-US" b="0" i="0" u="none" strike="noStrike" cap="none" normalizeH="0" baseline="0" dirty="0">
              <a:ln>
                <a:noFill/>
              </a:ln>
              <a:solidFill>
                <a:schemeClr val="tx1"/>
              </a:solidFill>
              <a:effectLst/>
            </a:endParaRPr>
          </a:p>
          <a:p>
            <a:pPr marL="0" marR="0" lvl="0" indent="355600" algn="l" defTabSz="914400" rtl="0" eaLnBrk="0" fontAlgn="base" latinLnBrk="0" hangingPunct="0">
              <a:lnSpc>
                <a:spcPct val="100000"/>
              </a:lnSpc>
              <a:spcBef>
                <a:spcPct val="0"/>
              </a:spcBef>
              <a:spcAft>
                <a:spcPct val="0"/>
              </a:spcAft>
              <a:buClrTx/>
              <a:buSzTx/>
              <a:buFontTx/>
              <a:buNone/>
              <a:tabLst/>
            </a:pP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3</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）气路管道安装完毕</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接通气路单元（图</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11</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）前用压缩空气吹除管内异物</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保证管内畅通清洁。气路单元的油雾器内加注</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20</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号润滑油。</a:t>
            </a:r>
            <a:endParaRPr kumimoji="0" lang="zh-CN" altLang="en-US" b="0" i="0" u="none" strike="noStrike" cap="none" normalizeH="0" baseline="0" dirty="0">
              <a:ln>
                <a:noFill/>
              </a:ln>
              <a:solidFill>
                <a:schemeClr val="tx1"/>
              </a:solidFill>
              <a:effectLst/>
              <a:latin typeface="Arial" panose="020B0604020202020204" pitchFamily="34" charset="0"/>
            </a:endParaRPr>
          </a:p>
        </p:txBody>
      </p:sp>
      <p:sp>
        <p:nvSpPr>
          <p:cNvPr id="3" name="Rectangle 3">
            <a:extLst>
              <a:ext uri="{FF2B5EF4-FFF2-40B4-BE49-F238E27FC236}">
                <a16:creationId xmlns:a16="http://schemas.microsoft.com/office/drawing/2014/main" id="{00CD7200-1175-F1EA-4CAA-0A65BCD139B2}"/>
              </a:ext>
            </a:extLst>
          </p:cNvPr>
          <p:cNvSpPr>
            <a:spLocks noChangeArrowheads="1"/>
          </p:cNvSpPr>
          <p:nvPr/>
        </p:nvSpPr>
        <p:spPr bwMode="auto">
          <a:xfrm>
            <a:off x="2277979" y="3025784"/>
            <a:ext cx="14405562"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zh-CN" altLang="en-US"/>
          </a:p>
        </p:txBody>
      </p:sp>
      <p:graphicFrame>
        <p:nvGraphicFramePr>
          <p:cNvPr id="4" name="对象 3">
            <a:extLst>
              <a:ext uri="{FF2B5EF4-FFF2-40B4-BE49-F238E27FC236}">
                <a16:creationId xmlns:a16="http://schemas.microsoft.com/office/drawing/2014/main" id="{D698112B-536D-1369-DF53-5FE4BFAA5482}"/>
              </a:ext>
            </a:extLst>
          </p:cNvPr>
          <p:cNvGraphicFramePr>
            <a:graphicFrameLocks noChangeAspect="1"/>
          </p:cNvGraphicFramePr>
          <p:nvPr>
            <p:extLst>
              <p:ext uri="{D42A27DB-BD31-4B8C-83A1-F6EECF244321}">
                <p14:modId xmlns:p14="http://schemas.microsoft.com/office/powerpoint/2010/main" val="1100268570"/>
              </p:ext>
            </p:extLst>
          </p:nvPr>
        </p:nvGraphicFramePr>
        <p:xfrm>
          <a:off x="2277979" y="2402645"/>
          <a:ext cx="6550831" cy="3355207"/>
        </p:xfrm>
        <a:graphic>
          <a:graphicData uri="http://schemas.openxmlformats.org/presentationml/2006/ole">
            <mc:AlternateContent xmlns:mc="http://schemas.openxmlformats.org/markup-compatibility/2006">
              <mc:Choice xmlns:v="urn:schemas-microsoft-com:vml" Requires="v">
                <p:oleObj name="AutoCAD Drawing" r:id="rId2" imgW="11201400" imgH="6981825" progId="AutoCAD.Drawing.23">
                  <p:embed/>
                </p:oleObj>
              </mc:Choice>
              <mc:Fallback>
                <p:oleObj name="AutoCAD Drawing" r:id="rId2" imgW="11201400" imgH="6981825" progId="AutoCAD.Drawing.23">
                  <p:embed/>
                  <p:pic>
                    <p:nvPicPr>
                      <p:cNvPr id="0" name="Object 2"/>
                      <p:cNvPicPr>
                        <a:picLocks noChangeAspect="1" noChangeArrowheads="1"/>
                      </p:cNvPicPr>
                      <p:nvPr/>
                    </p:nvPicPr>
                    <p:blipFill>
                      <a:blip r:embed="rId3">
                        <a:lum bright="-100000"/>
                        <a:extLst>
                          <a:ext uri="{28A0092B-C50C-407E-A947-70E740481C1C}">
                            <a14:useLocalDpi xmlns:a14="http://schemas.microsoft.com/office/drawing/2010/main" val="0"/>
                          </a:ext>
                        </a:extLst>
                      </a:blip>
                      <a:srcRect/>
                      <a:stretch>
                        <a:fillRect/>
                      </a:stretch>
                    </p:blipFill>
                    <p:spPr bwMode="auto">
                      <a:xfrm>
                        <a:off x="2277979" y="2402645"/>
                        <a:ext cx="6550831" cy="3355207"/>
                      </a:xfrm>
                      <a:prstGeom prst="rect">
                        <a:avLst/>
                      </a:prstGeom>
                      <a:noFill/>
                    </p:spPr>
                  </p:pic>
                </p:oleObj>
              </mc:Fallback>
            </mc:AlternateContent>
          </a:graphicData>
        </a:graphic>
      </p:graphicFrame>
      <p:sp>
        <p:nvSpPr>
          <p:cNvPr id="6" name="文本框 5">
            <a:extLst>
              <a:ext uri="{FF2B5EF4-FFF2-40B4-BE49-F238E27FC236}">
                <a16:creationId xmlns:a16="http://schemas.microsoft.com/office/drawing/2014/main" id="{6829D2DA-4FD1-E849-80A5-655B4D1B3D7B}"/>
              </a:ext>
            </a:extLst>
          </p:cNvPr>
          <p:cNvSpPr txBox="1"/>
          <p:nvPr/>
        </p:nvSpPr>
        <p:spPr>
          <a:xfrm>
            <a:off x="1074820" y="5502900"/>
            <a:ext cx="9801727" cy="692305"/>
          </a:xfrm>
          <a:prstGeom prst="rect">
            <a:avLst/>
          </a:prstGeom>
          <a:noFill/>
        </p:spPr>
        <p:txBody>
          <a:bodyPr wrap="square">
            <a:spAutoFit/>
          </a:bodyPr>
          <a:lstStyle/>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4</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）气路接通后</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手动操作气缸动作若干次</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直至气缸动作平稳无抖动无卡阻为止。</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5</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）气路系统安装结束严格检查各接头及气路单元有无漏气现象及管道有无振动现象。</a:t>
            </a:r>
          </a:p>
        </p:txBody>
      </p:sp>
    </p:spTree>
    <p:extLst>
      <p:ext uri="{BB962C8B-B14F-4D97-AF65-F5344CB8AC3E}">
        <p14:creationId xmlns:p14="http://schemas.microsoft.com/office/powerpoint/2010/main" val="35399733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a:extLst>
              <a:ext uri="{FF2B5EF4-FFF2-40B4-BE49-F238E27FC236}">
                <a16:creationId xmlns:a16="http://schemas.microsoft.com/office/drawing/2014/main" id="{1CCF9887-1BC5-5A05-F11A-28E0ADB1838E}"/>
              </a:ext>
            </a:extLst>
          </p:cNvPr>
          <p:cNvSpPr txBox="1"/>
          <p:nvPr/>
        </p:nvSpPr>
        <p:spPr>
          <a:xfrm>
            <a:off x="1456528" y="1329084"/>
            <a:ext cx="10475495" cy="3577711"/>
          </a:xfrm>
          <a:prstGeom prst="rect">
            <a:avLst/>
          </a:prstGeom>
          <a:noFill/>
        </p:spPr>
        <p:txBody>
          <a:bodyPr wrap="square">
            <a:spAutoFit/>
          </a:bodyPr>
          <a:lstStyle/>
          <a:p>
            <a:pPr algn="just">
              <a:lnSpc>
                <a:spcPts val="2500"/>
              </a:lnSpc>
            </a:pPr>
            <a:r>
              <a:rPr lang="zh-CN" altLang="zh-CN" sz="2000" b="1" kern="100" dirty="0">
                <a:effectLst/>
                <a:latin typeface="宋体" panose="02010600030101010101" pitchFamily="2" charset="-122"/>
                <a:ea typeface="宋体" panose="02010600030101010101" pitchFamily="2" charset="-122"/>
                <a:cs typeface="Times New Roman" panose="02020603050405020304" pitchFamily="18" charset="0"/>
              </a:rPr>
              <a:t>四、辅助设备的安装</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1</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）辅助设备安装前的准备工作</a:t>
            </a:r>
          </a:p>
          <a:p>
            <a:pPr indent="355600" algn="just">
              <a:lnSpc>
                <a:spcPts val="2500"/>
              </a:lnSpc>
            </a:pP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辅助设备安装前必须先组装好一套运动部件，并将运动附件装入后，放到准备安装辅助设备的操作工位。</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2</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）、辅助设备安装</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 </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非操作工位辅助设备的安装按图布置图执行，线路布置图中标示的定位尺寸是指工作面尺寸。</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b.</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辅助设备安装前应将放置位置周边处理后。</a:t>
            </a:r>
            <a:endPar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endParaRPr>
          </a:p>
          <a:p>
            <a:pPr algn="just">
              <a:lnSpc>
                <a:spcPts val="2500"/>
              </a:lnSpc>
            </a:pPr>
            <a:r>
              <a:rPr lang="zh-CN" altLang="zh-CN" sz="1800" b="1" kern="100" dirty="0">
                <a:effectLst/>
                <a:latin typeface="宋体" panose="02010600030101010101" pitchFamily="2" charset="-122"/>
                <a:ea typeface="宋体" panose="02010600030101010101" pitchFamily="2" charset="-122"/>
                <a:cs typeface="Times New Roman" panose="02020603050405020304" pitchFamily="18" charset="0"/>
              </a:rPr>
              <a:t>五、运动部件的安装</a:t>
            </a:r>
          </a:p>
          <a:p>
            <a:pPr indent="355600" algn="just">
              <a:lnSpc>
                <a:spcPts val="2500"/>
              </a:lnSpc>
            </a:pP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运动部件的安装需要注意是否根其他位置的部件有干涉。先检查安装环境后执行安装步骤。安装是需要比对安装图结合部件本体形状晶星安装。做到有步骤、有计划的安装。</a:t>
            </a:r>
          </a:p>
          <a:p>
            <a:pPr indent="355600" algn="just">
              <a:lnSpc>
                <a:spcPts val="2500"/>
              </a:lnSpc>
            </a:pPr>
            <a:endPar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41613160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B5A5F21-056C-B458-FAE9-B3DC9D174312}"/>
              </a:ext>
            </a:extLst>
          </p:cNvPr>
          <p:cNvSpPr>
            <a:spLocks noChangeArrowheads="1"/>
          </p:cNvSpPr>
          <p:nvPr/>
        </p:nvSpPr>
        <p:spPr bwMode="auto">
          <a:xfrm>
            <a:off x="1445206" y="1049103"/>
            <a:ext cx="9903168" cy="40010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3048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04800" algn="l" defTabSz="914400" rtl="0" eaLnBrk="0" fontAlgn="base" latinLnBrk="0" hangingPunct="0">
              <a:lnSpc>
                <a:spcPct val="100000"/>
              </a:lnSpc>
              <a:spcBef>
                <a:spcPct val="0"/>
              </a:spcBef>
              <a:spcAft>
                <a:spcPct val="0"/>
              </a:spcAft>
              <a:buClrTx/>
              <a:buSzTx/>
              <a:buFontTx/>
              <a:buNone/>
              <a:tabLst/>
            </a:pPr>
            <a:r>
              <a:rPr kumimoji="0" lang="zh-CN" altLang="zh-CN" sz="2000" b="1"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六</a:t>
            </a:r>
            <a:r>
              <a:rPr kumimoji="0" lang="zh-CN" altLang="zh-CN" sz="2000" b="1" i="0" u="none" strike="noStrike" cap="none" normalizeH="0" baseline="0" dirty="0" bmk="">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、系统单个部件的性能检查及单体调试</a:t>
            </a:r>
            <a:endParaRPr kumimoji="0" lang="zh-CN" altLang="zh-CN" sz="2000" b="1"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endParaRPr>
          </a:p>
          <a:p>
            <a:pPr marL="0" marR="0" lvl="0" indent="304800" algn="l" defTabSz="914400" rtl="0" eaLnBrk="0" fontAlgn="base" latinLnBrk="0" hangingPunct="0">
              <a:lnSpc>
                <a:spcPct val="100000"/>
              </a:lnSpc>
              <a:spcBef>
                <a:spcPct val="0"/>
              </a:spcBef>
              <a:spcAft>
                <a:spcPct val="0"/>
              </a:spcAft>
              <a:buClrTx/>
              <a:buSzTx/>
              <a:buFontTx/>
              <a:buNone/>
              <a:tabLst/>
            </a:pP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1</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、驱动装置的单体调试 </a:t>
            </a:r>
            <a:endParaRPr kumimoji="0" lang="zh-CN" altLang="en-US" b="0" i="0" u="none" strike="noStrike" cap="none" normalizeH="0" baseline="0" dirty="0">
              <a:ln>
                <a:noFill/>
              </a:ln>
              <a:solidFill>
                <a:schemeClr val="tx1"/>
              </a:solidFill>
              <a:effectLst/>
            </a:endParaRPr>
          </a:p>
          <a:p>
            <a:pPr marL="0" marR="0" lvl="0" indent="304800" algn="l" defTabSz="914400" rtl="0" eaLnBrk="0" fontAlgn="base" latinLnBrk="0" hangingPunct="0">
              <a:lnSpc>
                <a:spcPct val="100000"/>
              </a:lnSpc>
              <a:spcBef>
                <a:spcPct val="0"/>
              </a:spcBef>
              <a:spcAft>
                <a:spcPct val="0"/>
              </a:spcAft>
              <a:buClrTx/>
              <a:buSzTx/>
              <a:buFontTx/>
              <a:buNone/>
              <a:tabLst/>
            </a:pP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在减速器的齿轮箱内按油标指示油位加注</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70~120</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号工业齿轮油。在套筒滚子链及支撑轨上滴注少量的</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HJ-50</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机械油。</a:t>
            </a:r>
            <a:endParaRPr kumimoji="0" lang="zh-CN" altLang="en-US" b="0" i="0" u="none" strike="noStrike" cap="none" normalizeH="0" baseline="0" dirty="0">
              <a:ln>
                <a:noFill/>
              </a:ln>
              <a:solidFill>
                <a:schemeClr val="tx1"/>
              </a:solidFill>
              <a:effectLst/>
            </a:endParaRPr>
          </a:p>
          <a:p>
            <a:pPr marL="0" marR="0" lvl="0" indent="304800" algn="l" defTabSz="914400" rtl="0" eaLnBrk="0" fontAlgn="base" latinLnBrk="0" hangingPunct="0">
              <a:lnSpc>
                <a:spcPct val="100000"/>
              </a:lnSpc>
              <a:spcBef>
                <a:spcPct val="0"/>
              </a:spcBef>
              <a:spcAft>
                <a:spcPct val="0"/>
              </a:spcAft>
              <a:buClrTx/>
              <a:buSzTx/>
              <a:buFontTx/>
              <a:buNone/>
              <a:tabLst/>
            </a:pP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b.</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检查驱动链轮、从动链轮及支撑轨的水平度。</a:t>
            </a:r>
            <a:endParaRPr kumimoji="0" lang="zh-CN" altLang="en-US" b="0" i="0" u="none" strike="noStrike" cap="none" normalizeH="0" baseline="0" dirty="0">
              <a:ln>
                <a:noFill/>
              </a:ln>
              <a:solidFill>
                <a:schemeClr val="tx1"/>
              </a:solidFill>
              <a:effectLst/>
            </a:endParaRPr>
          </a:p>
          <a:p>
            <a:pPr marL="0" marR="0" lvl="0" indent="304800" algn="l" defTabSz="914400" rtl="0" eaLnBrk="0" fontAlgn="base" latinLnBrk="0" hangingPunct="0">
              <a:lnSpc>
                <a:spcPct val="100000"/>
              </a:lnSpc>
              <a:spcBef>
                <a:spcPct val="0"/>
              </a:spcBef>
              <a:spcAft>
                <a:spcPct val="0"/>
              </a:spcAft>
              <a:buClrTx/>
              <a:buSzTx/>
              <a:buFontTx/>
              <a:buNone/>
              <a:tabLst/>
            </a:pP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c.</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调整驱动装置的切换机构，使两</a:t>
            </a:r>
            <a:r>
              <a:rPr kumimoji="0" lang="zh-CN" altLang="en-US"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台驱动装置均处于备用状态。</a:t>
            </a:r>
            <a:endParaRPr kumimoji="0" lang="zh-CN" altLang="en-US" b="0" i="0" u="none" strike="noStrike" cap="none" normalizeH="0" baseline="0" dirty="0">
              <a:ln>
                <a:noFill/>
              </a:ln>
              <a:solidFill>
                <a:schemeClr val="tx1"/>
              </a:solidFill>
              <a:effectLst/>
            </a:endParaRPr>
          </a:p>
          <a:p>
            <a:pPr marL="0" marR="0" lvl="0" indent="304800" algn="l" defTabSz="914400" rtl="0" eaLnBrk="0" fontAlgn="base" latinLnBrk="0" hangingPunct="0">
              <a:lnSpc>
                <a:spcPct val="100000"/>
              </a:lnSpc>
              <a:spcBef>
                <a:spcPct val="0"/>
              </a:spcBef>
              <a:spcAft>
                <a:spcPct val="0"/>
              </a:spcAft>
              <a:buClrTx/>
              <a:buSzTx/>
              <a:buFontTx/>
              <a:buNone/>
              <a:tabLst/>
            </a:pP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调整驱动装置的过载保护弹簧长度，压缩后弹簧长度为</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350mm</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endParaRPr kumimoji="0" lang="zh-CN" altLang="en-US" b="0" i="0" u="none" strike="noStrike" cap="none" normalizeH="0" baseline="0" dirty="0">
              <a:ln>
                <a:noFill/>
              </a:ln>
              <a:solidFill>
                <a:schemeClr val="tx1"/>
              </a:solidFill>
              <a:effectLst/>
            </a:endParaRPr>
          </a:p>
          <a:p>
            <a:pPr marL="0" marR="0" lvl="0" indent="304800" algn="l" defTabSz="914400" rtl="0" eaLnBrk="0" fontAlgn="base" latinLnBrk="0" hangingPunct="0">
              <a:lnSpc>
                <a:spcPct val="100000"/>
              </a:lnSpc>
              <a:spcBef>
                <a:spcPct val="0"/>
              </a:spcBef>
              <a:spcAft>
                <a:spcPct val="0"/>
              </a:spcAft>
              <a:buClrTx/>
              <a:buSzTx/>
              <a:buFontTx/>
              <a:buNone/>
              <a:tabLst/>
            </a:pP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调整驱动装置的过载保护开关，使之与浮动架的接触面可靠啮合。</a:t>
            </a:r>
            <a:endParaRPr kumimoji="0" lang="zh-CN" altLang="en-US" b="0" i="0" u="none" strike="noStrike" cap="none" normalizeH="0" baseline="0" dirty="0">
              <a:ln>
                <a:noFill/>
              </a:ln>
              <a:solidFill>
                <a:schemeClr val="tx1"/>
              </a:solidFill>
              <a:effectLst/>
            </a:endParaRPr>
          </a:p>
          <a:p>
            <a:pPr marL="0" marR="0" lvl="0" indent="304800" algn="l" defTabSz="914400" rtl="0" eaLnBrk="0" fontAlgn="base" latinLnBrk="0" hangingPunct="0">
              <a:lnSpc>
                <a:spcPct val="100000"/>
              </a:lnSpc>
              <a:spcBef>
                <a:spcPct val="0"/>
              </a:spcBef>
              <a:spcAft>
                <a:spcPct val="0"/>
              </a:spcAft>
              <a:buClrTx/>
              <a:buSzTx/>
              <a:buFontTx/>
              <a:buNone/>
              <a:tabLst/>
            </a:pP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d.</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驱动装置调整完成后</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 </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接通电源进行空负荷试验</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时间不少于</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2</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小时</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减速器应运转正常。</a:t>
            </a:r>
            <a:endParaRPr kumimoji="0" lang="zh-CN" altLang="en-US" b="0" i="0" u="none" strike="noStrike" cap="none" normalizeH="0" baseline="0" dirty="0">
              <a:ln>
                <a:noFill/>
              </a:ln>
              <a:solidFill>
                <a:schemeClr val="tx1"/>
              </a:solidFill>
              <a:effectLst/>
            </a:endParaRPr>
          </a:p>
          <a:p>
            <a:pPr marL="0" marR="0" lvl="0" indent="304800" algn="l" defTabSz="914400" rtl="0" eaLnBrk="0" fontAlgn="base" latinLnBrk="0" hangingPunct="0">
              <a:lnSpc>
                <a:spcPct val="100000"/>
              </a:lnSpc>
              <a:spcBef>
                <a:spcPct val="0"/>
              </a:spcBef>
              <a:spcAft>
                <a:spcPct val="0"/>
              </a:spcAft>
              <a:buClrTx/>
              <a:buSzTx/>
              <a:buFontTx/>
              <a:buNone/>
              <a:tabLst/>
            </a:pP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e.</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调整驱动装置的切换机构，使一台驱动装置的驱动爪进入啮合状态，驱动爪端面与直线滚子组滚子表面之间的运动间隙</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3.2mm</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endParaRPr kumimoji="0" lang="zh-CN" altLang="en-US" b="0" i="0" u="none" strike="noStrike" cap="none" normalizeH="0" baseline="0" dirty="0">
              <a:ln>
                <a:noFill/>
              </a:ln>
              <a:solidFill>
                <a:schemeClr val="tx1"/>
              </a:solidFill>
              <a:effectLst/>
            </a:endParaRPr>
          </a:p>
          <a:p>
            <a:pPr marL="0" marR="0" lvl="0" indent="304800" algn="l" defTabSz="914400" rtl="0" eaLnBrk="0" fontAlgn="base" latinLnBrk="0" hangingPunct="0">
              <a:lnSpc>
                <a:spcPct val="100000"/>
              </a:lnSpc>
              <a:spcBef>
                <a:spcPct val="0"/>
              </a:spcBef>
              <a:spcAft>
                <a:spcPct val="0"/>
              </a:spcAft>
              <a:buClrTx/>
              <a:buSzTx/>
              <a:buFontTx/>
              <a:buNone/>
              <a:tabLst/>
            </a:pP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f.</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沿线路走向全线检查整条牵引链</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此时全线无车组吊具</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endParaRPr kumimoji="0" lang="zh-CN" altLang="en-US" b="0" i="0" u="none" strike="noStrike" cap="none" normalizeH="0" baseline="0" dirty="0">
              <a:ln>
                <a:noFill/>
              </a:ln>
              <a:solidFill>
                <a:schemeClr val="tx1"/>
              </a:solidFill>
              <a:effectLst/>
            </a:endParaRPr>
          </a:p>
          <a:p>
            <a:pPr marL="0" marR="0" lvl="0" indent="304800" algn="l" defTabSz="914400" rtl="0" eaLnBrk="0" fontAlgn="base" latinLnBrk="0" hangingPunct="0">
              <a:lnSpc>
                <a:spcPct val="100000"/>
              </a:lnSpc>
              <a:spcBef>
                <a:spcPct val="0"/>
              </a:spcBef>
              <a:spcAft>
                <a:spcPct val="0"/>
              </a:spcAft>
              <a:buClrTx/>
              <a:buSzTx/>
              <a:buFontTx/>
              <a:buNone/>
              <a:tabLst/>
            </a:pP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g.</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接通电源，点动试车后连续运行</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24</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小时。并随时检查驱动链的驱动爪与牵引链的啮合状况及运动平稳性，观察有无卡阻及异常声响。</a:t>
            </a:r>
            <a:endParaRPr kumimoji="0" lang="zh-CN" altLang="en-US"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9053185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9D583CA9-7E7E-B3E3-20FD-57D382D3BFDD}"/>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3" name="对象 2">
            <a:extLst>
              <a:ext uri="{FF2B5EF4-FFF2-40B4-BE49-F238E27FC236}">
                <a16:creationId xmlns:a16="http://schemas.microsoft.com/office/drawing/2014/main" id="{AE18D532-BAAB-8E5B-F52E-8B33A48B8758}"/>
              </a:ext>
            </a:extLst>
          </p:cNvPr>
          <p:cNvGraphicFramePr>
            <a:graphicFrameLocks noChangeAspect="1"/>
          </p:cNvGraphicFramePr>
          <p:nvPr>
            <p:extLst>
              <p:ext uri="{D42A27DB-BD31-4B8C-83A1-F6EECF244321}">
                <p14:modId xmlns:p14="http://schemas.microsoft.com/office/powerpoint/2010/main" val="2762574210"/>
              </p:ext>
            </p:extLst>
          </p:nvPr>
        </p:nvGraphicFramePr>
        <p:xfrm>
          <a:off x="2566737" y="320842"/>
          <a:ext cx="6096000" cy="3278994"/>
        </p:xfrm>
        <a:graphic>
          <a:graphicData uri="http://schemas.openxmlformats.org/presentationml/2006/ole">
            <mc:AlternateContent xmlns:mc="http://schemas.openxmlformats.org/markup-compatibility/2006">
              <mc:Choice xmlns:v="urn:schemas-microsoft-com:vml" Requires="v">
                <p:oleObj name="AutoCAD Drawing" r:id="rId2" imgW="11201400" imgH="6981825" progId="AutoCAD.Drawing.23">
                  <p:embed/>
                </p:oleObj>
              </mc:Choice>
              <mc:Fallback>
                <p:oleObj name="AutoCAD Drawing" r:id="rId2" imgW="11201400" imgH="6981825" progId="AutoCAD.Drawing.23">
                  <p:embed/>
                  <p:pic>
                    <p:nvPicPr>
                      <p:cNvPr id="0" name="Object 1"/>
                      <p:cNvPicPr>
                        <a:picLocks noChangeAspect="1" noChangeArrowheads="1"/>
                      </p:cNvPicPr>
                      <p:nvPr/>
                    </p:nvPicPr>
                    <p:blipFill>
                      <a:blip r:embed="rId3">
                        <a:lum bright="-100000"/>
                        <a:extLst>
                          <a:ext uri="{28A0092B-C50C-407E-A947-70E740481C1C}">
                            <a14:useLocalDpi xmlns:a14="http://schemas.microsoft.com/office/drawing/2010/main" val="0"/>
                          </a:ext>
                        </a:extLst>
                      </a:blip>
                      <a:srcRect/>
                      <a:stretch>
                        <a:fillRect/>
                      </a:stretch>
                    </p:blipFill>
                    <p:spPr bwMode="auto">
                      <a:xfrm>
                        <a:off x="2566737" y="320842"/>
                        <a:ext cx="6096000" cy="3278994"/>
                      </a:xfrm>
                      <a:prstGeom prst="rect">
                        <a:avLst/>
                      </a:prstGeom>
                      <a:noFill/>
                    </p:spPr>
                  </p:pic>
                </p:oleObj>
              </mc:Fallback>
            </mc:AlternateContent>
          </a:graphicData>
        </a:graphic>
      </p:graphicFrame>
      <p:sp>
        <p:nvSpPr>
          <p:cNvPr id="5" name="文本框 4">
            <a:extLst>
              <a:ext uri="{FF2B5EF4-FFF2-40B4-BE49-F238E27FC236}">
                <a16:creationId xmlns:a16="http://schemas.microsoft.com/office/drawing/2014/main" id="{CFBA60F2-C40B-BE39-9070-16DF81D36954}"/>
              </a:ext>
            </a:extLst>
          </p:cNvPr>
          <p:cNvSpPr txBox="1"/>
          <p:nvPr/>
        </p:nvSpPr>
        <p:spPr>
          <a:xfrm>
            <a:off x="2566737" y="3809738"/>
            <a:ext cx="6096000" cy="527452"/>
          </a:xfrm>
          <a:prstGeom prst="rect">
            <a:avLst/>
          </a:prstGeom>
          <a:noFill/>
        </p:spPr>
        <p:txBody>
          <a:bodyPr wrap="square">
            <a:spAutoFit/>
          </a:bodyPr>
          <a:lstStyle/>
          <a:p>
            <a:pPr indent="304800" algn="ctr" fontAlgn="b">
              <a:lnSpc>
                <a:spcPct val="200000"/>
              </a:lnSpc>
            </a:pP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图</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12  </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驱动链的调整</a:t>
            </a:r>
            <a:endParaRPr lang="zh-CN" altLang="zh-CN" sz="2000" kern="100" dirty="0">
              <a:effectLst/>
              <a:latin typeface="宋体" panose="02010600030101010101" pitchFamily="2" charset="-122"/>
              <a:ea typeface="宋体" panose="02010600030101010101" pitchFamily="2" charset="-122"/>
              <a:cs typeface="Times New Roman" panose="02020603050405020304" pitchFamily="18" charset="0"/>
            </a:endParaRPr>
          </a:p>
        </p:txBody>
      </p:sp>
      <p:sp>
        <p:nvSpPr>
          <p:cNvPr id="6" name="Rectangle 3">
            <a:extLst>
              <a:ext uri="{FF2B5EF4-FFF2-40B4-BE49-F238E27FC236}">
                <a16:creationId xmlns:a16="http://schemas.microsoft.com/office/drawing/2014/main" id="{11E70CA7-18AF-C896-B194-B34C564DCEFB}"/>
              </a:ext>
            </a:extLst>
          </p:cNvPr>
          <p:cNvSpPr>
            <a:spLocks noChangeArrowheads="1"/>
          </p:cNvSpPr>
          <p:nvPr/>
        </p:nvSpPr>
        <p:spPr bwMode="auto">
          <a:xfrm>
            <a:off x="1379622" y="4547092"/>
            <a:ext cx="10331116" cy="1754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3556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5600" algn="l" defTabSz="914400" rtl="0" eaLnBrk="0" fontAlgn="base" latinLnBrk="0" hangingPunct="0">
              <a:lnSpc>
                <a:spcPct val="100000"/>
              </a:lnSpc>
              <a:spcBef>
                <a:spcPct val="0"/>
              </a:spcBef>
              <a:spcAft>
                <a:spcPct val="0"/>
              </a:spcAft>
              <a:buClrTx/>
              <a:buSzTx/>
              <a:buFontTx/>
              <a:buNone/>
              <a:tabLst/>
            </a:pP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2</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、张紧装置的单体调试</a:t>
            </a:r>
            <a:endParaRPr kumimoji="0" lang="zh-CN" altLang="en-US" b="0" i="0" u="none" strike="noStrike" cap="none" normalizeH="0" baseline="0" dirty="0">
              <a:ln>
                <a:noFill/>
              </a:ln>
              <a:solidFill>
                <a:schemeClr val="tx1"/>
              </a:solidFill>
              <a:effectLst/>
            </a:endParaRPr>
          </a:p>
          <a:p>
            <a:pPr marL="0" marR="0" lvl="0" indent="355600" algn="l" defTabSz="914400" rtl="0" eaLnBrk="0" fontAlgn="base" latinLnBrk="0" hangingPunct="0">
              <a:lnSpc>
                <a:spcPct val="100000"/>
              </a:lnSpc>
              <a:spcBef>
                <a:spcPct val="0"/>
              </a:spcBef>
              <a:spcAft>
                <a:spcPct val="0"/>
              </a:spcAft>
              <a:buClrTx/>
              <a:buSzTx/>
              <a:buFontTx/>
              <a:buNone/>
              <a:tabLst/>
            </a:pP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 </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张紧装置的单体调试与驱动装置的单体调试同时进行。</a:t>
            </a:r>
            <a:endParaRPr kumimoji="0" lang="zh-CN" altLang="en-US" b="0" i="0" u="none" strike="noStrike" cap="none" normalizeH="0" baseline="0" dirty="0">
              <a:ln>
                <a:noFill/>
              </a:ln>
              <a:solidFill>
                <a:schemeClr val="tx1"/>
              </a:solidFill>
              <a:effectLst/>
            </a:endParaRPr>
          </a:p>
          <a:p>
            <a:pPr marL="0" marR="0" lvl="0" indent="355600" algn="l" defTabSz="914400" rtl="0" eaLnBrk="0" fontAlgn="base" latinLnBrk="0" hangingPunct="0">
              <a:lnSpc>
                <a:spcPct val="100000"/>
              </a:lnSpc>
              <a:spcBef>
                <a:spcPct val="0"/>
              </a:spcBef>
              <a:spcAft>
                <a:spcPct val="0"/>
              </a:spcAft>
              <a:buClrTx/>
              <a:buSzTx/>
              <a:buFontTx/>
              <a:buNone/>
              <a:tabLst/>
            </a:pP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b. </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检查张紧装置伸缩轨的实际伸出长度，伸缩轨的实际伸出长度应不大于张紧行程</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900mm</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的</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1/2</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endParaRPr kumimoji="0" lang="zh-CN" altLang="en-US" b="0" i="0" u="none" strike="noStrike" cap="none" normalizeH="0" baseline="0" dirty="0">
              <a:ln>
                <a:noFill/>
              </a:ln>
              <a:solidFill>
                <a:schemeClr val="tx1"/>
              </a:solidFill>
              <a:effectLst/>
            </a:endParaRPr>
          </a:p>
          <a:p>
            <a:pPr marL="0" marR="0" lvl="0" indent="355600" algn="l" defTabSz="914400" rtl="0" eaLnBrk="0" fontAlgn="base" latinLnBrk="0" hangingPunct="0">
              <a:lnSpc>
                <a:spcPct val="100000"/>
              </a:lnSpc>
              <a:spcBef>
                <a:spcPct val="0"/>
              </a:spcBef>
              <a:spcAft>
                <a:spcPct val="0"/>
              </a:spcAft>
              <a:buClrTx/>
              <a:buSzTx/>
              <a:buFontTx/>
              <a:buNone/>
              <a:tabLst/>
            </a:pP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c. </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检查张紧装置浮动架的浮动状况，观察有无卡阻及异常声响。</a:t>
            </a:r>
            <a:endParaRPr kumimoji="0" lang="zh-CN" altLang="en-US" b="0" i="0" u="none" strike="noStrike" cap="none" normalizeH="0" baseline="0" dirty="0">
              <a:ln>
                <a:noFill/>
              </a:ln>
              <a:solidFill>
                <a:schemeClr val="tx1"/>
              </a:solidFill>
              <a:effectLst/>
            </a:endParaRPr>
          </a:p>
          <a:p>
            <a:pPr marL="0" marR="0" lvl="0" indent="355600" algn="l" defTabSz="914400" rtl="0" eaLnBrk="0" fontAlgn="base" latinLnBrk="0" hangingPunct="0">
              <a:lnSpc>
                <a:spcPct val="100000"/>
              </a:lnSpc>
              <a:spcBef>
                <a:spcPct val="0"/>
              </a:spcBef>
              <a:spcAft>
                <a:spcPct val="0"/>
              </a:spcAft>
              <a:buClrTx/>
              <a:buSzTx/>
              <a:buFontTx/>
              <a:buNone/>
              <a:tabLst/>
            </a:pP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d. </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检查张紧装置气缸和气路单元的管路连接状况，观察有无漏气现象。</a:t>
            </a:r>
            <a:endParaRPr kumimoji="0" lang="zh-CN" altLang="en-US" b="0" i="0" u="none" strike="noStrike" cap="none" normalizeH="0" baseline="0" dirty="0">
              <a:ln>
                <a:noFill/>
              </a:ln>
              <a:solidFill>
                <a:schemeClr val="tx1"/>
              </a:solidFill>
              <a:effectLst/>
            </a:endParaRPr>
          </a:p>
          <a:p>
            <a:pPr marL="0" marR="0" lvl="0" indent="355600" algn="l" defTabSz="914400" rtl="0" eaLnBrk="0" fontAlgn="base" latinLnBrk="0" hangingPunct="0">
              <a:lnSpc>
                <a:spcPct val="100000"/>
              </a:lnSpc>
              <a:spcBef>
                <a:spcPct val="0"/>
              </a:spcBef>
              <a:spcAft>
                <a:spcPct val="0"/>
              </a:spcAft>
              <a:buClrTx/>
              <a:buSzTx/>
              <a:buFontTx/>
              <a:buNone/>
              <a:tabLst/>
            </a:pP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e. </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检查张紧装置检测开关位置是否正确。</a:t>
            </a:r>
            <a:endParaRPr kumimoji="0" lang="zh-CN" altLang="en-US"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5656287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1753B9D-0846-298A-41F8-81819E32B223}"/>
              </a:ext>
            </a:extLst>
          </p:cNvPr>
          <p:cNvSpPr>
            <a:spLocks noChangeArrowheads="1"/>
          </p:cNvSpPr>
          <p:nvPr/>
        </p:nvSpPr>
        <p:spPr bwMode="auto">
          <a:xfrm>
            <a:off x="1442196" y="1206470"/>
            <a:ext cx="10032627" cy="42780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3556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5600" algn="l" defTabSz="914400" rtl="0" eaLnBrk="0" fontAlgn="base" latinLnBrk="0" hangingPunct="0">
              <a:lnSpc>
                <a:spcPct val="100000"/>
              </a:lnSpc>
              <a:spcBef>
                <a:spcPct val="0"/>
              </a:spcBef>
              <a:spcAft>
                <a:spcPct val="0"/>
              </a:spcAft>
              <a:buClrTx/>
              <a:buSzTx/>
              <a:buFontTx/>
              <a:buNone/>
              <a:tabLst/>
            </a:pPr>
            <a:r>
              <a:rPr kumimoji="0" lang="zh-CN" altLang="zh-CN" sz="2000" b="1"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七</a:t>
            </a:r>
            <a:r>
              <a:rPr kumimoji="0" lang="zh-CN" altLang="zh-CN" sz="2000" b="1" i="0" u="none" strike="noStrike" cap="none" normalizeH="0" baseline="0" dirty="0" bmk="">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、电控系统的安装</a:t>
            </a:r>
            <a:endParaRPr kumimoji="0" lang="zh-CN" altLang="zh-CN" sz="2000" b="1"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endParaRPr>
          </a:p>
          <a:p>
            <a:pPr marL="0" marR="0" lvl="0" indent="355600" algn="l" defTabSz="914400" rtl="0" eaLnBrk="0" fontAlgn="base" latinLnBrk="0" hangingPunct="0">
              <a:lnSpc>
                <a:spcPct val="100000"/>
              </a:lnSpc>
              <a:spcBef>
                <a:spcPct val="0"/>
              </a:spcBef>
              <a:spcAft>
                <a:spcPct val="0"/>
              </a:spcAft>
              <a:buClrTx/>
              <a:buSzTx/>
              <a:buFontTx/>
              <a:buNone/>
              <a:tabLst/>
            </a:pP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1</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、安装概述</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 </a:t>
            </a:r>
            <a:endParaRPr kumimoji="0" lang="en-US" altLang="zh-CN" b="0" i="0" u="none" strike="noStrike" cap="none" normalizeH="0" baseline="0" dirty="0">
              <a:ln>
                <a:noFill/>
              </a:ln>
              <a:solidFill>
                <a:schemeClr val="tx1"/>
              </a:solidFill>
              <a:effectLst/>
            </a:endParaRPr>
          </a:p>
          <a:p>
            <a:pPr marL="0" marR="0" lvl="0" indent="355600" algn="l" defTabSz="914400" rtl="0" eaLnBrk="0" fontAlgn="base" latinLnBrk="0" hangingPunct="0">
              <a:lnSpc>
                <a:spcPct val="100000"/>
              </a:lnSpc>
              <a:spcBef>
                <a:spcPct val="0"/>
              </a:spcBef>
              <a:spcAft>
                <a:spcPct val="0"/>
              </a:spcAft>
              <a:buClrTx/>
              <a:buSzTx/>
              <a:buFontTx/>
              <a:buNone/>
              <a:tabLst/>
            </a:pP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 </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、电气控制主体选用西门子公司生产的可编程控制器控制，即主机</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CPU 6ES7-315-2DP</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，并采用</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ET200M</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分布式</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I/O</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形式，电气系统硬件构成包括主控柜、现场</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I/O</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柜、工位操作盒、发号器、执行元件电磁阀线圈等其他设备，以及为连接它们的而敷设的线槽线管和电缆导线等元件。</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endParaRPr kumimoji="0" lang="en-US" altLang="zh-CN" b="0" i="0" u="none" strike="noStrike" cap="none" normalizeH="0" baseline="0" dirty="0">
              <a:ln>
                <a:noFill/>
              </a:ln>
              <a:solidFill>
                <a:schemeClr val="tx1"/>
              </a:solidFill>
              <a:effectLst/>
            </a:endParaRPr>
          </a:p>
          <a:p>
            <a:pPr marL="0" marR="0" lvl="0" indent="355600" algn="l" defTabSz="914400" rtl="0" eaLnBrk="0" fontAlgn="base" latinLnBrk="0" hangingPunct="0">
              <a:lnSpc>
                <a:spcPct val="100000"/>
              </a:lnSpc>
              <a:spcBef>
                <a:spcPct val="0"/>
              </a:spcBef>
              <a:spcAft>
                <a:spcPct val="0"/>
              </a:spcAft>
              <a:buClrTx/>
              <a:buSzTx/>
              <a:buFontTx/>
              <a:buNone/>
              <a:tabLst/>
            </a:pP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b</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、安装前应详细查阅电气原理图及有关的其它电路图。</a:t>
            </a:r>
            <a:endParaRPr kumimoji="0" lang="zh-CN" altLang="en-US" b="0" i="0" u="none" strike="noStrike" cap="none" normalizeH="0" baseline="0" dirty="0">
              <a:ln>
                <a:noFill/>
              </a:ln>
              <a:solidFill>
                <a:schemeClr val="tx1"/>
              </a:solidFill>
              <a:effectLst/>
            </a:endParaRPr>
          </a:p>
          <a:p>
            <a:pPr marL="0" marR="0" lvl="0" indent="355600" algn="l" defTabSz="914400" rtl="0" eaLnBrk="0" fontAlgn="base" latinLnBrk="0" hangingPunct="0">
              <a:lnSpc>
                <a:spcPct val="100000"/>
              </a:lnSpc>
              <a:spcBef>
                <a:spcPct val="0"/>
              </a:spcBef>
              <a:spcAft>
                <a:spcPct val="0"/>
              </a:spcAft>
              <a:buClrTx/>
              <a:buSzTx/>
              <a:buFontTx/>
              <a:buNone/>
              <a:tabLst/>
            </a:pP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2</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 主控的安装</a:t>
            </a:r>
            <a:endParaRPr kumimoji="0" lang="zh-CN" altLang="en-US" b="0" i="0" u="none" strike="noStrike" cap="none" normalizeH="0" baseline="0" dirty="0">
              <a:ln>
                <a:noFill/>
              </a:ln>
              <a:solidFill>
                <a:schemeClr val="tx1"/>
              </a:solidFill>
              <a:effectLst/>
            </a:endParaRPr>
          </a:p>
          <a:p>
            <a:pPr marL="0" marR="0" lvl="0" indent="355600" algn="l" defTabSz="914400" rtl="0" eaLnBrk="0" fontAlgn="base" latinLnBrk="0" hangingPunct="0">
              <a:lnSpc>
                <a:spcPct val="100000"/>
              </a:lnSpc>
              <a:spcBef>
                <a:spcPct val="0"/>
              </a:spcBef>
              <a:spcAft>
                <a:spcPct val="0"/>
              </a:spcAft>
              <a:buClrTx/>
              <a:buSzTx/>
              <a:buFontTx/>
              <a:buNone/>
              <a:tabLst/>
            </a:pP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、首先进行主控的安装，主控安装在电控室内。主控其尺寸为宽</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1600mmX</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高</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1800mmX</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厚</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500mm</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外加</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200mm</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高底座。通过安装螺钉安装在电控室预留的安装底板上。电控室内有甲方提供的动力电源</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通过动力电缆连接到动力控制柜的断路器上。</a:t>
            </a:r>
            <a:endParaRPr kumimoji="0" lang="zh-CN" altLang="en-US" b="0" i="0" u="none" strike="noStrike" cap="none" normalizeH="0" baseline="0" dirty="0">
              <a:ln>
                <a:noFill/>
              </a:ln>
              <a:solidFill>
                <a:schemeClr val="tx1"/>
              </a:solidFill>
              <a:effectLst/>
            </a:endParaRPr>
          </a:p>
          <a:p>
            <a:pPr marL="0" marR="0" lvl="0" indent="355600" algn="l" defTabSz="914400" rtl="0" eaLnBrk="0" fontAlgn="base" latinLnBrk="0" hangingPunct="0">
              <a:lnSpc>
                <a:spcPct val="100000"/>
              </a:lnSpc>
              <a:spcBef>
                <a:spcPct val="0"/>
              </a:spcBef>
              <a:spcAft>
                <a:spcPct val="0"/>
              </a:spcAft>
              <a:buClrTx/>
              <a:buSzTx/>
              <a:buFontTx/>
              <a:buNone/>
              <a:tabLst/>
            </a:pP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b. </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上位机监控部分连同桌椅也安放在电控室内。</a:t>
            </a:r>
            <a:endParaRPr kumimoji="0" lang="zh-CN" altLang="en-US" b="0" i="0" u="none" strike="noStrike" cap="none" normalizeH="0" baseline="0" dirty="0">
              <a:ln>
                <a:noFill/>
              </a:ln>
              <a:solidFill>
                <a:schemeClr val="tx1"/>
              </a:solidFill>
              <a:effectLst/>
            </a:endParaRPr>
          </a:p>
          <a:p>
            <a:pPr marL="0" marR="0" lvl="0" indent="355600" algn="l" defTabSz="914400" rtl="0" eaLnBrk="0" fontAlgn="base" latinLnBrk="0" hangingPunct="0">
              <a:lnSpc>
                <a:spcPct val="100000"/>
              </a:lnSpc>
              <a:spcBef>
                <a:spcPct val="0"/>
              </a:spcBef>
              <a:spcAft>
                <a:spcPct val="0"/>
              </a:spcAft>
              <a:buClrTx/>
              <a:buSzTx/>
              <a:buFontTx/>
              <a:buNone/>
              <a:tabLst/>
            </a:pP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3</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、外部</a:t>
            </a:r>
            <a:r>
              <a:rPr kumimoji="0" lang="zh-CN" altLang="en-US"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Ｉ／Ｏ</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电控柜的安装</a:t>
            </a:r>
            <a:endParaRPr kumimoji="0" lang="zh-CN" altLang="en-US" b="0" i="0" u="none" strike="noStrike" cap="none" normalizeH="0" baseline="0" dirty="0">
              <a:ln>
                <a:noFill/>
              </a:ln>
              <a:solidFill>
                <a:schemeClr val="tx1"/>
              </a:solidFill>
              <a:effectLst/>
            </a:endParaRPr>
          </a:p>
          <a:p>
            <a:pPr marL="0" marR="0" lvl="0" indent="355600" algn="l" defTabSz="914400" rtl="0" eaLnBrk="0" fontAlgn="base" latinLnBrk="0" hangingPunct="0">
              <a:lnSpc>
                <a:spcPct val="100000"/>
              </a:lnSpc>
              <a:spcBef>
                <a:spcPct val="0"/>
              </a:spcBef>
              <a:spcAft>
                <a:spcPct val="0"/>
              </a:spcAft>
              <a:buClrTx/>
              <a:buSzTx/>
              <a:buFontTx/>
              <a:buNone/>
              <a:tabLst/>
            </a:pP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由</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PLC</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控制系统网络配置图可知</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系统外部由几个</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I/O</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电控柜组成，它们的位置可通过电气平面布置图分成的区域中所给的位置而定。所有</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I/O</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电控柜的外形尺寸为宽</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800mmX</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高</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1600mmX</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厚</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500mm</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外加</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200mm</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高底座。通过膨胀螺钉固定在混凝土地面上。</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I/O</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电控柜应安装在指定位置立柱附近。</a:t>
            </a:r>
            <a:endParaRPr kumimoji="0" lang="zh-CN" altLang="en-US"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403215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E9F670A-0D53-21E8-D879-4D96F2B68EE6}"/>
              </a:ext>
            </a:extLst>
          </p:cNvPr>
          <p:cNvSpPr>
            <a:spLocks noChangeArrowheads="1"/>
          </p:cNvSpPr>
          <p:nvPr/>
        </p:nvSpPr>
        <p:spPr bwMode="auto">
          <a:xfrm>
            <a:off x="1233714" y="496407"/>
            <a:ext cx="10551886" cy="61119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3048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5600" algn="l" defTabSz="914400" rtl="0" eaLnBrk="0" fontAlgn="base" latinLnBrk="0" hangingPunct="0">
              <a:lnSpc>
                <a:spcPct val="100000"/>
              </a:lnSpc>
              <a:spcBef>
                <a:spcPct val="0"/>
              </a:spcBef>
              <a:spcAft>
                <a:spcPct val="0"/>
              </a:spcAft>
              <a:buClrTx/>
              <a:buSzTx/>
              <a:buFontTx/>
              <a:buNone/>
              <a:tabLst/>
            </a:pP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4</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、外部线槽线管的安装</a:t>
            </a:r>
            <a:endParaRPr kumimoji="0" lang="zh-CN" altLang="en-US" b="0" i="0" u="none" strike="noStrike" cap="none" normalizeH="0" baseline="0" dirty="0">
              <a:ln>
                <a:noFill/>
              </a:ln>
              <a:solidFill>
                <a:schemeClr val="tx1"/>
              </a:solidFill>
              <a:effectLst/>
            </a:endParaRPr>
          </a:p>
          <a:p>
            <a:pPr marL="0" marR="0" lvl="0" indent="304800" algn="l" defTabSz="914400" rtl="0" eaLnBrk="0" fontAlgn="base" latinLnBrk="0" hangingPunct="0">
              <a:lnSpc>
                <a:spcPct val="100000"/>
              </a:lnSpc>
              <a:spcBef>
                <a:spcPct val="0"/>
              </a:spcBef>
              <a:spcAft>
                <a:spcPct val="0"/>
              </a:spcAft>
              <a:buClrTx/>
              <a:buSzTx/>
              <a:buFontTx/>
              <a:buNone/>
              <a:tabLst/>
            </a:pP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安装前先查阅外部线槽布置图，线槽分动力线槽、控制线槽两部分。安装时应分别按外部线槽布置图所提供的走向，沿轨道走向设立角钢支架进行敷设安装固定。所有线槽线管连接处均要用导线短接连接一体，并进行接地处理。</a:t>
            </a:r>
            <a:endParaRPr kumimoji="0" lang="zh-CN" altLang="en-US" b="0" i="0" u="none" strike="noStrike" cap="none" normalizeH="0" baseline="0" dirty="0">
              <a:ln>
                <a:noFill/>
              </a:ln>
              <a:solidFill>
                <a:schemeClr val="tx1"/>
              </a:solidFill>
              <a:effectLst/>
            </a:endParaRPr>
          </a:p>
          <a:p>
            <a:pPr marL="0" marR="0" lvl="0" indent="304800" algn="l" defTabSz="914400" rtl="0" eaLnBrk="0" fontAlgn="base" latinLnBrk="0" hangingPunct="0">
              <a:lnSpc>
                <a:spcPct val="100000"/>
              </a:lnSpc>
              <a:spcBef>
                <a:spcPct val="0"/>
              </a:spcBef>
              <a:spcAft>
                <a:spcPct val="0"/>
              </a:spcAft>
              <a:buClrTx/>
              <a:buSzTx/>
              <a:buFontTx/>
              <a:buNone/>
              <a:tabLst/>
            </a:pP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、动力线用</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50mmX50mm</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线槽</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源头从动力控制柜开始到各分区远程控制柜及传动站。动力线槽内有传动电机电缆和各</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I/O</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电柜交流</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230V</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供电电源。</a:t>
            </a:r>
            <a:endParaRPr kumimoji="0" lang="zh-CN" altLang="en-US" b="0" i="0" u="none" strike="noStrike" cap="none" normalizeH="0" baseline="0" dirty="0">
              <a:ln>
                <a:noFill/>
              </a:ln>
              <a:solidFill>
                <a:schemeClr val="tx1"/>
              </a:solidFill>
              <a:effectLst/>
            </a:endParaRPr>
          </a:p>
          <a:p>
            <a:pPr marL="0" marR="0" lvl="0" indent="304800" algn="l" defTabSz="914400" rtl="0" eaLnBrk="0" fontAlgn="base" latinLnBrk="0" hangingPunct="0">
              <a:lnSpc>
                <a:spcPct val="100000"/>
              </a:lnSpc>
              <a:spcBef>
                <a:spcPct val="0"/>
              </a:spcBef>
              <a:spcAft>
                <a:spcPct val="0"/>
              </a:spcAft>
              <a:buClrTx/>
              <a:buSzTx/>
              <a:buFontTx/>
              <a:buNone/>
              <a:tabLst/>
            </a:pP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b</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、控制线用</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150mmX75mm</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线槽及</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50mmX50mm</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两种线槽</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 </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源头从主控柜开始到各分区</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I/O</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电柜。控制线槽内有现场</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I/O</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直流</a:t>
            </a:r>
            <a:r>
              <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24V</a:t>
            </a:r>
            <a:r>
              <a:rPr kumimoji="0" lang="zh-CN" altLang="en-US"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输入输出信号电缆和西门子总线电缆。</a:t>
            </a:r>
            <a:endParaRPr kumimoji="0" lang="en-US" altLang="zh-CN"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endParaRPr>
          </a:p>
          <a:p>
            <a:pPr indent="304800" algn="just">
              <a:lnSpc>
                <a:spcPts val="2500"/>
              </a:lnSpc>
            </a:pPr>
            <a:r>
              <a:rPr lang="en-US" altLang="zh-CN" kern="100" dirty="0">
                <a:effectLst/>
                <a:latin typeface="宋体" panose="02010600030101010101" pitchFamily="2" charset="-122"/>
                <a:ea typeface="宋体" panose="02010600030101010101" pitchFamily="2" charset="-122"/>
                <a:cs typeface="Times New Roman" panose="02020603050405020304" pitchFamily="18" charset="0"/>
              </a:rPr>
              <a:t>5</a:t>
            </a:r>
            <a:r>
              <a:rPr lang="zh-CN" altLang="zh-CN" kern="100" dirty="0">
                <a:effectLst/>
                <a:latin typeface="宋体" panose="02010600030101010101" pitchFamily="2" charset="-122"/>
                <a:ea typeface="宋体" panose="02010600030101010101" pitchFamily="2" charset="-122"/>
                <a:cs typeface="Times New Roman" panose="02020603050405020304" pitchFamily="18" charset="0"/>
              </a:rPr>
              <a:t>、外部电缆的安装</a:t>
            </a:r>
          </a:p>
          <a:p>
            <a:pPr indent="304800" algn="just">
              <a:lnSpc>
                <a:spcPts val="2500"/>
              </a:lnSpc>
            </a:pPr>
            <a:r>
              <a:rPr lang="zh-CN" altLang="zh-CN" kern="100" dirty="0">
                <a:effectLst/>
                <a:latin typeface="宋体" panose="02010600030101010101" pitchFamily="2" charset="-122"/>
                <a:ea typeface="宋体" panose="02010600030101010101" pitchFamily="2" charset="-122"/>
                <a:cs typeface="Times New Roman" panose="02020603050405020304" pitchFamily="18" charset="0"/>
              </a:rPr>
              <a:t>由控制柜到设备各部位的控制电缆必须布置在电缆桥架内；所有外部电缆必须予以编号</a:t>
            </a:r>
            <a:r>
              <a:rPr lang="en-US" altLang="zh-CN"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kern="100" dirty="0">
                <a:effectLst/>
                <a:latin typeface="宋体" panose="02010600030101010101" pitchFamily="2" charset="-122"/>
                <a:ea typeface="宋体" panose="02010600030101010101" pitchFamily="2" charset="-122"/>
                <a:cs typeface="Times New Roman" panose="02020603050405020304" pitchFamily="18" charset="0"/>
              </a:rPr>
              <a:t>每根电缆的编号是唯一的；必须采取措施确保在电缆间传输的电压不会引起任何相互干扰；</a:t>
            </a:r>
          </a:p>
          <a:p>
            <a:pPr indent="355600" algn="just">
              <a:lnSpc>
                <a:spcPts val="2500"/>
              </a:lnSpc>
            </a:pPr>
            <a:r>
              <a:rPr lang="zh-CN" altLang="zh-CN" kern="100" dirty="0">
                <a:effectLst/>
                <a:latin typeface="宋体" panose="02010600030101010101" pitchFamily="2" charset="-122"/>
                <a:ea typeface="宋体" panose="02010600030101010101" pitchFamily="2" charset="-122"/>
                <a:cs typeface="Times New Roman" panose="02020603050405020304" pitchFamily="18" charset="0"/>
              </a:rPr>
              <a:t>电缆的长度足以能够便于更换元器件； </a:t>
            </a:r>
          </a:p>
          <a:p>
            <a:pPr indent="355600" algn="just">
              <a:lnSpc>
                <a:spcPts val="2500"/>
              </a:lnSpc>
            </a:pPr>
            <a:r>
              <a:rPr lang="zh-CN" altLang="zh-CN" kern="100" dirty="0">
                <a:effectLst/>
                <a:latin typeface="宋体" panose="02010600030101010101" pitchFamily="2" charset="-122"/>
                <a:ea typeface="宋体" panose="02010600030101010101" pitchFamily="2" charset="-122"/>
                <a:cs typeface="Times New Roman" panose="02020603050405020304" pitchFamily="18" charset="0"/>
              </a:rPr>
              <a:t>控制柜进出线采用电缆桥架，在控制柜的顶部或底部进出线；</a:t>
            </a:r>
          </a:p>
          <a:p>
            <a:pPr indent="355600" algn="just">
              <a:lnSpc>
                <a:spcPts val="2500"/>
              </a:lnSpc>
            </a:pPr>
            <a:r>
              <a:rPr lang="zh-CN" altLang="zh-CN" kern="100" dirty="0">
                <a:effectLst/>
                <a:latin typeface="宋体" panose="02010600030101010101" pitchFamily="2" charset="-122"/>
                <a:ea typeface="宋体" panose="02010600030101010101" pitchFamily="2" charset="-122"/>
                <a:cs typeface="Times New Roman" panose="02020603050405020304" pitchFamily="18" charset="0"/>
              </a:rPr>
              <a:t>在电缆桥架内不可以进行任何导线连接；信号线和强电线（动力线）必须分隔开布置</a:t>
            </a:r>
          </a:p>
          <a:p>
            <a:pPr indent="355600" algn="just">
              <a:lnSpc>
                <a:spcPts val="2500"/>
              </a:lnSpc>
            </a:pPr>
            <a:r>
              <a:rPr lang="zh-CN" altLang="zh-CN" kern="100" dirty="0">
                <a:effectLst/>
                <a:latin typeface="宋体" panose="02010600030101010101" pitchFamily="2" charset="-122"/>
                <a:ea typeface="宋体" panose="02010600030101010101" pitchFamily="2" charset="-122"/>
                <a:cs typeface="Times New Roman" panose="02020603050405020304" pitchFamily="18" charset="0"/>
              </a:rPr>
              <a:t>为了便于更换和修理，至少要提供</a:t>
            </a:r>
            <a:r>
              <a:rPr lang="en-US" altLang="zh-CN" kern="100" dirty="0">
                <a:effectLst/>
                <a:latin typeface="宋体" panose="02010600030101010101" pitchFamily="2" charset="-122"/>
                <a:ea typeface="宋体" panose="02010600030101010101" pitchFamily="2" charset="-122"/>
                <a:cs typeface="Times New Roman" panose="02020603050405020304" pitchFamily="18" charset="0"/>
              </a:rPr>
              <a:t>10%</a:t>
            </a:r>
            <a:r>
              <a:rPr lang="zh-CN" altLang="zh-CN" kern="100" dirty="0">
                <a:effectLst/>
                <a:latin typeface="宋体" panose="02010600030101010101" pitchFamily="2" charset="-122"/>
                <a:ea typeface="宋体" panose="02010600030101010101" pitchFamily="2" charset="-122"/>
                <a:cs typeface="Times New Roman" panose="02020603050405020304" pitchFamily="18" charset="0"/>
              </a:rPr>
              <a:t>的备用导线，并标明导线的去向。</a:t>
            </a:r>
          </a:p>
          <a:p>
            <a:pPr indent="355600" algn="just">
              <a:lnSpc>
                <a:spcPts val="2500"/>
              </a:lnSpc>
            </a:pPr>
            <a:r>
              <a:rPr lang="zh-CN" altLang="zh-CN" kern="100" dirty="0">
                <a:effectLst/>
                <a:latin typeface="宋体" panose="02010600030101010101" pitchFamily="2" charset="-122"/>
                <a:ea typeface="宋体" panose="02010600030101010101" pitchFamily="2" charset="-122"/>
                <a:cs typeface="Times New Roman" panose="02020603050405020304" pitchFamily="18" charset="0"/>
              </a:rPr>
              <a:t>电缆必须具有足够的长度而且能够使元件间进行快速准确的信号交换；</a:t>
            </a:r>
          </a:p>
          <a:p>
            <a:pPr indent="355600" algn="just">
              <a:lnSpc>
                <a:spcPts val="2500"/>
              </a:lnSpc>
            </a:pPr>
            <a:r>
              <a:rPr lang="zh-CN" altLang="zh-CN" kern="100" dirty="0">
                <a:effectLst/>
                <a:latin typeface="宋体" panose="02010600030101010101" pitchFamily="2" charset="-122"/>
                <a:ea typeface="宋体" panose="02010600030101010101" pitchFamily="2" charset="-122"/>
                <a:cs typeface="Times New Roman" panose="02020603050405020304" pitchFamily="18" charset="0"/>
              </a:rPr>
              <a:t>需要走外部的导线或柔性电缆必须走保护软管，不能外露；</a:t>
            </a:r>
          </a:p>
          <a:p>
            <a:pPr indent="355600" algn="just">
              <a:lnSpc>
                <a:spcPts val="2500"/>
              </a:lnSpc>
            </a:pPr>
            <a:r>
              <a:rPr lang="zh-CN" altLang="zh-CN" kern="100" dirty="0">
                <a:effectLst/>
                <a:latin typeface="宋体" panose="02010600030101010101" pitchFamily="2" charset="-122"/>
                <a:ea typeface="宋体" panose="02010600030101010101" pitchFamily="2" charset="-122"/>
                <a:cs typeface="Times New Roman" panose="02020603050405020304" pitchFamily="18" charset="0"/>
              </a:rPr>
              <a:t>所有的元器件必须以便于维护的方式进行连接；</a:t>
            </a:r>
          </a:p>
          <a:p>
            <a:pPr indent="355600" algn="just">
              <a:lnSpc>
                <a:spcPts val="2500"/>
              </a:lnSpc>
            </a:pPr>
            <a:r>
              <a:rPr lang="zh-CN" altLang="zh-CN" kern="100" dirty="0">
                <a:effectLst/>
                <a:latin typeface="宋体" panose="02010600030101010101" pitchFamily="2" charset="-122"/>
                <a:ea typeface="宋体" panose="02010600030101010101" pitchFamily="2" charset="-122"/>
                <a:cs typeface="Times New Roman" panose="02020603050405020304" pitchFamily="18" charset="0"/>
              </a:rPr>
              <a:t>在应用于操作且需要移动的场合，外露的电缆必须是具有适宜的柔韧性而且具有适当的保护；</a:t>
            </a:r>
          </a:p>
          <a:p>
            <a:pPr marL="0" marR="0" lvl="0" indent="304800" algn="l" defTabSz="914400" rtl="0" eaLnBrk="0" fontAlgn="base" latinLnBrk="0" hangingPunct="0">
              <a:lnSpc>
                <a:spcPct val="100000"/>
              </a:lnSpc>
              <a:spcBef>
                <a:spcPct val="0"/>
              </a:spcBef>
              <a:spcAft>
                <a:spcPct val="0"/>
              </a:spcAft>
              <a:buClrTx/>
              <a:buSzTx/>
              <a:buFontTx/>
              <a:buNone/>
              <a:tabLst/>
            </a:pPr>
            <a:endParaRPr kumimoji="0" lang="zh-CN" altLang="en-US"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71628057"/>
      </p:ext>
    </p:extLst>
  </p:cSld>
  <p:clrMapOvr>
    <a:masterClrMapping/>
  </p:clrMapOvr>
</p:sld>
</file>

<file path=ppt/theme/theme1.xml><?xml version="1.0" encoding="utf-8"?>
<a:theme xmlns:a="http://schemas.openxmlformats.org/drawingml/2006/main" name="丝状">
  <a:themeElements>
    <a:clrScheme name="丝状">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丝状">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丝状">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31</TotalTime>
  <Words>3138</Words>
  <Application>Microsoft Office PowerPoint</Application>
  <PresentationFormat>宽屏</PresentationFormat>
  <Paragraphs>160</Paragraphs>
  <Slides>15</Slides>
  <Notes>0</Notes>
  <HiddenSlides>0</HiddenSlides>
  <MMClips>0</MMClips>
  <ScaleCrop>false</ScaleCrop>
  <HeadingPairs>
    <vt:vector size="8" baseType="variant">
      <vt:variant>
        <vt:lpstr>已用的字体</vt:lpstr>
      </vt:variant>
      <vt:variant>
        <vt:i4>5</vt:i4>
      </vt:variant>
      <vt:variant>
        <vt:lpstr>主题</vt:lpstr>
      </vt:variant>
      <vt:variant>
        <vt:i4>1</vt:i4>
      </vt:variant>
      <vt:variant>
        <vt:lpstr>嵌入 OLE 服务器</vt:lpstr>
      </vt:variant>
      <vt:variant>
        <vt:i4>1</vt:i4>
      </vt:variant>
      <vt:variant>
        <vt:lpstr>幻灯片标题</vt:lpstr>
      </vt:variant>
      <vt:variant>
        <vt:i4>15</vt:i4>
      </vt:variant>
    </vt:vector>
  </HeadingPairs>
  <TitlesOfParts>
    <vt:vector size="22" baseType="lpstr">
      <vt:lpstr>宋体</vt:lpstr>
      <vt:lpstr>Arial</vt:lpstr>
      <vt:lpstr>Century Gothic</vt:lpstr>
      <vt:lpstr>Times New Roman</vt:lpstr>
      <vt:lpstr>Wingdings 3</vt:lpstr>
      <vt:lpstr>丝状</vt:lpstr>
      <vt:lpstr>AutoCAD Drawing</vt:lpstr>
      <vt:lpstr>设备安装技能培训课件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技术研发人员培训 </dc:title>
  <dc:creator>wanli0526@163.com</dc:creator>
  <cp:lastModifiedBy>wanli0526@163.com</cp:lastModifiedBy>
  <cp:revision>11</cp:revision>
  <dcterms:created xsi:type="dcterms:W3CDTF">2023-05-20T01:50:24Z</dcterms:created>
  <dcterms:modified xsi:type="dcterms:W3CDTF">2023-05-20T08:49:44Z</dcterms:modified>
</cp:coreProperties>
</file>