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7" r:id="rId1"/>
  </p:sldMasterIdLst>
  <p:sldIdLst>
    <p:sldId id="256" r:id="rId2"/>
    <p:sldId id="282" r:id="rId3"/>
    <p:sldId id="283" r:id="rId4"/>
    <p:sldId id="284" r:id="rId5"/>
    <p:sldId id="285" r:id="rId6"/>
    <p:sldId id="286" r:id="rId7"/>
    <p:sldId id="287" r:id="rId8"/>
    <p:sldId id="288" r:id="rId9"/>
    <p:sldId id="290" r:id="rId10"/>
    <p:sldId id="291" r:id="rId11"/>
    <p:sldId id="292" r:id="rId12"/>
    <p:sldId id="29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914"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zh-CN"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A3CCD7B-6881-4B1C-AEF0-F787C112E14B}" type="slidenum">
              <a:rPr lang="zh-CN" altLang="en-US" smtClean="0"/>
              <a:t>‹#›</a:t>
            </a:fld>
            <a:endParaRPr lang="zh-CN" alt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01549585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3998273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448499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859254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zh-CN"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A3CCD7B-6881-4B1C-AEF0-F787C112E14B}" type="slidenum">
              <a:rPr lang="zh-CN" altLang="en-US" smtClean="0"/>
              <a:t>‹#›</a:t>
            </a:fld>
            <a:endParaRPr lang="zh-CN" alt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43052453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zh-CN" altLang="en-US"/>
              <a:t>单击此处编辑母版标题样式</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61744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583292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589550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750913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CN"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A3CCD7B-6881-4B1C-AEF0-F787C112E14B}" type="slidenum">
              <a:rPr lang="zh-CN" altLang="en-US" smtClean="0"/>
              <a:t>‹#›</a:t>
            </a:fld>
            <a:endParaRPr lang="zh-CN"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13240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CN"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A3CCD7B-6881-4B1C-AEF0-F787C112E14B}" type="slidenum">
              <a:rPr lang="zh-CN" altLang="en-US" smtClean="0"/>
              <a:t>‹#›</a:t>
            </a:fld>
            <a:endParaRPr lang="zh-CN"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08135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zh-CN" alt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A3CCD7B-6881-4B1C-AEF0-F787C112E14B}" type="slidenum">
              <a:rPr lang="zh-CN" altLang="en-US" smtClean="0"/>
              <a:t>‹#›</a:t>
            </a:fld>
            <a:endParaRPr lang="zh-CN" alt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24904093"/>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BE3DBC9-3083-228F-3DA4-1E24FB0CE57F}"/>
              </a:ext>
            </a:extLst>
          </p:cNvPr>
          <p:cNvSpPr>
            <a:spLocks noGrp="1"/>
          </p:cNvSpPr>
          <p:nvPr>
            <p:ph type="ctrTitle"/>
          </p:nvPr>
        </p:nvSpPr>
        <p:spPr>
          <a:xfrm>
            <a:off x="1901515" y="1383445"/>
            <a:ext cx="7766936" cy="1646302"/>
          </a:xfrm>
        </p:spPr>
        <p:txBody>
          <a:bodyPr>
            <a:normAutofit/>
          </a:bodyPr>
          <a:lstStyle/>
          <a:p>
            <a:pPr algn="ctr"/>
            <a:r>
              <a:rPr lang="zh-CN" altLang="en-US" sz="4000" kern="100" dirty="0">
                <a:effectLst/>
                <a:latin typeface="宋体" panose="02010600030101010101" pitchFamily="2" charset="-122"/>
                <a:ea typeface="宋体" panose="02010600030101010101" pitchFamily="2" charset="-122"/>
                <a:cs typeface="Times New Roman" panose="02020603050405020304" pitchFamily="18" charset="0"/>
              </a:rPr>
              <a:t>企业技术提升专题会培训课件</a:t>
            </a:r>
            <a:b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br>
            <a:endParaRPr lang="zh-CN" altLang="en-US" dirty="0"/>
          </a:p>
        </p:txBody>
      </p:sp>
      <p:sp>
        <p:nvSpPr>
          <p:cNvPr id="3" name="副标题 2">
            <a:extLst>
              <a:ext uri="{FF2B5EF4-FFF2-40B4-BE49-F238E27FC236}">
                <a16:creationId xmlns:a16="http://schemas.microsoft.com/office/drawing/2014/main" id="{7B9378FE-649F-3C03-217A-AF62EE489250}"/>
              </a:ext>
            </a:extLst>
          </p:cNvPr>
          <p:cNvSpPr>
            <a:spLocks noGrp="1"/>
          </p:cNvSpPr>
          <p:nvPr>
            <p:ph type="subTitle" idx="1"/>
          </p:nvPr>
        </p:nvSpPr>
        <p:spPr>
          <a:xfrm>
            <a:off x="1901515" y="3279804"/>
            <a:ext cx="7766936" cy="1096899"/>
          </a:xfrm>
        </p:spPr>
        <p:txBody>
          <a:bodyPr/>
          <a:lstStyle/>
          <a:p>
            <a:pPr algn="ctr"/>
            <a:r>
              <a:rPr lang="zh-CN" altLang="zh-CN" sz="3600" kern="100" dirty="0">
                <a:effectLst/>
                <a:latin typeface="宋体" panose="02010600030101010101" pitchFamily="2" charset="-122"/>
                <a:ea typeface="宋体" panose="02010600030101010101" pitchFamily="2" charset="-122"/>
                <a:cs typeface="Times New Roman" panose="02020603050405020304" pitchFamily="18" charset="0"/>
              </a:rPr>
              <a:t>会议课件</a:t>
            </a:r>
          </a:p>
          <a:p>
            <a:endParaRPr lang="zh-CN" altLang="en-US" dirty="0"/>
          </a:p>
        </p:txBody>
      </p:sp>
      <p:sp>
        <p:nvSpPr>
          <p:cNvPr id="4" name="副标题 2">
            <a:extLst>
              <a:ext uri="{FF2B5EF4-FFF2-40B4-BE49-F238E27FC236}">
                <a16:creationId xmlns:a16="http://schemas.microsoft.com/office/drawing/2014/main" id="{F993C731-A14D-97B9-A9C3-FC5BFBE9FC7A}"/>
              </a:ext>
            </a:extLst>
          </p:cNvPr>
          <p:cNvSpPr txBox="1">
            <a:spLocks/>
          </p:cNvSpPr>
          <p:nvPr/>
        </p:nvSpPr>
        <p:spPr>
          <a:xfrm>
            <a:off x="2027021" y="4626760"/>
            <a:ext cx="7766936" cy="1096899"/>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lnSpc>
                <a:spcPts val="2500"/>
              </a:lnSpc>
            </a:pPr>
            <a:r>
              <a:rPr lang="zh-CN" altLang="zh-CN" sz="2800" kern="100" dirty="0">
                <a:effectLst/>
                <a:latin typeface="宋体" panose="02010600030101010101" pitchFamily="2" charset="-122"/>
                <a:ea typeface="宋体" panose="02010600030101010101" pitchFamily="2" charset="-122"/>
                <a:cs typeface="Times New Roman" panose="02020603050405020304" pitchFamily="18" charset="0"/>
              </a:rPr>
              <a:t>河北业山机械设计有限公司</a:t>
            </a:r>
          </a:p>
          <a:p>
            <a:endParaRPr lang="zh-CN" altLang="en-US" dirty="0"/>
          </a:p>
        </p:txBody>
      </p:sp>
    </p:spTree>
    <p:extLst>
      <p:ext uri="{BB962C8B-B14F-4D97-AF65-F5344CB8AC3E}">
        <p14:creationId xmlns:p14="http://schemas.microsoft.com/office/powerpoint/2010/main" val="4046353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AF2AD688-1FB4-B2E8-3585-EC768D2DAC9D}"/>
              </a:ext>
            </a:extLst>
          </p:cNvPr>
          <p:cNvSpPr txBox="1"/>
          <p:nvPr/>
        </p:nvSpPr>
        <p:spPr>
          <a:xfrm>
            <a:off x="1042737" y="842653"/>
            <a:ext cx="10587789" cy="3257110"/>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四、措施及要求</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一</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领导要高度重视，各基层单位及业务部门要用心参与配合，制定切实有效的培训实施计划，实行指导性与指令性相结合的办法，坚持在开发员工整体素质上，树立长远观念和大局观念，用心构建</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大培训格局</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确保培训计划开班率达</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90%</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以上，全员培训率达</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35%</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以上。</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二</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培训的原则和形式。按照</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谁管人、谁培训</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的分级管理、分级培训原则组织培训。企业重点抓管理层领导、项目经理、总工、高技能人才及</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四新</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推广培训</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各部门和基层单位要紧密配合培训中心抓好新员工和在职员工轮训及复合型人才培训工作。在培训形式上，要结合企业实际，因地制宜、因材施教，外培与内训相结合，基地培训和现场培训相结合，采取技能演练、技术比武、鉴定考试等灵活多样形式</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在培训方法上要把授课、主角扮演、案例、研讨、现场观摩等方法相互结合。选取最佳的方法和形式，组织开展培训。</a:t>
            </a:r>
          </a:p>
        </p:txBody>
      </p:sp>
    </p:spTree>
    <p:extLst>
      <p:ext uri="{BB962C8B-B14F-4D97-AF65-F5344CB8AC3E}">
        <p14:creationId xmlns:p14="http://schemas.microsoft.com/office/powerpoint/2010/main" val="271628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2CC51FFD-CADC-DD47-1A9F-F92D1F3240D9}"/>
              </a:ext>
            </a:extLst>
          </p:cNvPr>
          <p:cNvSpPr txBox="1"/>
          <p:nvPr/>
        </p:nvSpPr>
        <p:spPr>
          <a:xfrm>
            <a:off x="1026695" y="1388568"/>
            <a:ext cx="10667999" cy="4539512"/>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三</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培训基础设施的建设和开发。一是加强和高等院校的联合办学力度，在就近院校设置培训实习基地，并充分发挥他们的培训资源和专业特长，用心整合，合理开发，使其在企业人力资源培训开发中发挥骨干作用</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二是要根据企业内部自身专业特长，建设自己的培训基地、职校功能。选取专业或课题，组织编写适合企业特点的培训教材或讲义</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三是要加强企业专兼职培训队伍建设。</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四）确保培训经费投入的落实。我们要按国家现行规定，即按工资总额的</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1.5%</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足额提取职教经费，由培训主管部门掌握使用，财务部门监督，其中</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0.5%</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上缴企业统一协调使用，严禁将培训经费挪作他用。</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五）确保培训效果的真实有效。一是加大检查指导力度，完善制度。企业应建立完善自己的职工培训机构及场所</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如职工大学、职业技术校园</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，并对培训中心各级各类培训状况进行不定期的检查与指导</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二是建立表彰和通报制度。对培训工作成绩显著，扎实有效的单位和培训机构给予表彰奖励</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对培训计划落实不到位，员工培训工作滞后的单位予以通报批评</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三是建立员工培训状况反馈制度，坚持将培训过程的考核状况及结果与本人培训期间的工资、奖金挂钩。实现员工自我培训意识的提高。</a:t>
            </a:r>
            <a:endPar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六</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加强为基层单位现场培训工作的服务意识，充分发挥业务主管部门的主观能动性，用心主动深入现场解决培训中的实际问题，扎扎实实把年度培训计划落实到位。</a:t>
            </a:r>
          </a:p>
          <a:p>
            <a:pPr indent="355600" algn="just">
              <a:lnSpc>
                <a:spcPts val="2500"/>
              </a:lnSpc>
            </a:pP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094491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E4F668F5-559C-DD86-C4BD-BB191B57BCA7}"/>
              </a:ext>
            </a:extLst>
          </p:cNvPr>
          <p:cNvSpPr txBox="1"/>
          <p:nvPr/>
        </p:nvSpPr>
        <p:spPr>
          <a:xfrm>
            <a:off x="1074821" y="1003919"/>
            <a:ext cx="10539663" cy="4539512"/>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七</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企业办班培训及员工外送培训要严格按照《人力资源管理办法》程序和要求组织落实和实施。各主办部门</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单位）要做好开班前的策划及教学设计，各单位要做好学员的选送工作，确保培训质量的有效性。培训是帮忙员工提高生存潜力和岗位竞争潜力的有效途径，努力提高员工学习的主动性，建设一支高素质的团队是人力资源部义不容辞的职责。我们必须要自觉站在企业建设具有永续竞争力的卓越企业的战略高度重视员工的学习和成长</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同时，企业要想在激烈的市场竞争中立于不败之地，就务必落实建立学习型企业，从加快职业教育和培训事业的发展入手，来提升员工队伍政治、技术的整体素质，构筑人力资源的核心竞争力，以此提高员工参与企业市场竞争的潜力。</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企业改革大发展的这天，面临着新时期所给予的机遇和挑战，只有持续员工教育培训工作的生机和活力，才能为企业造就出一支潜力强、技术精、素质高，适应市场经济发展的员工队伍，使其更好地发挥他们的聪明才智，为企业的发展和社会的进步做出更大的贡献。</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人力资源作为企业发展的第一要素，但我们的企业总是觉得人才梯队难以跟上，优秀的员工难选、难育、难用、难留</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所以，如何打造企业的核心竞争力，人才培养是关键，而人才的培养，来源于员工透过不断地学习和培训，不断提升自身的职业素养和知识技能，打造一支高绩效的团队，从而使企业从优秀到卓越，永久基业常青</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034915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4B410424-5404-1770-C3BE-6B1772E86339}"/>
              </a:ext>
            </a:extLst>
          </p:cNvPr>
          <p:cNvSpPr txBox="1"/>
          <p:nvPr/>
        </p:nvSpPr>
        <p:spPr>
          <a:xfrm>
            <a:off x="1283368" y="842653"/>
            <a:ext cx="10266948" cy="3577711"/>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—、总体目标</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、加强企业高管人员的培训，提升经营者的经营理念，开阔思路，增强决策潜力、战略开拓潜力和现代经营管理潜力。</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、加强企业中层管理人员的培训，提高管理者的综合素质，完善知识结构，增强综合管理潜力、创新潜力和执行潜力。</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、加强企业专业技术人员的培训，提高技术理论水平和专业技能，增强科技研发、技术创新、技术改造潜力。</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4</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、加强企业操作人员的技术等级培训，不断提升操作人员的业务水平和操作技能，增强严格履行岗位职责的潜力。</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5</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、加强企业员工的学历培训，提升各层次人员的科学文化水平，增强员工队伍的整体文化素质。</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6</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、加强各级管理人员和行业人员执业资格的培训，加快持证上岗工作步伐，进一步规范管理。</a:t>
            </a:r>
          </a:p>
        </p:txBody>
      </p:sp>
    </p:spTree>
    <p:extLst>
      <p:ext uri="{BB962C8B-B14F-4D97-AF65-F5344CB8AC3E}">
        <p14:creationId xmlns:p14="http://schemas.microsoft.com/office/powerpoint/2010/main" val="3731730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E1B163C3-75C6-EB5C-EA4D-E87E3AF17486}"/>
              </a:ext>
            </a:extLst>
          </p:cNvPr>
          <p:cNvSpPr txBox="1"/>
          <p:nvPr/>
        </p:nvSpPr>
        <p:spPr>
          <a:xfrm>
            <a:off x="980457" y="1399529"/>
            <a:ext cx="10828420" cy="3577711"/>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二、原则与要求</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、坚持按需施教、务求实效的原则。根据企业改革与发展的需要和员工多样化培训需求，分层次、分类别地开展资料丰富、形式灵活的培训，增强教育培训的针对性和实效性，确保培训质量。</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坚持自主培训为主，外委培训为辅的原则。整合培训资源，建立健全以企业培训中心为主要培训基地，临近院校为外委培训基地的培训网络，立足自主培训搞好基础培训和常规培训，透过外委基地搞好相关专业培训。</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、坚持</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企业</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院校</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的联合办学方式，业余学习为主的原则。根据企业需求主流与相关院校进行联合办学，开办相关专业的专本科课程进修班，组织职工利用周末和节假日集中授课，结合自学完成学业，取得学历。</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4</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、坚持培训人员、培训资料、培训时间三落实原则。高管人员参加经营管理培训累计时间、中层干部和专业技术人员业务培训累计时间、一般职工操作技能培训累计时间需要有计划进行。</a:t>
            </a:r>
          </a:p>
        </p:txBody>
      </p:sp>
    </p:spTree>
    <p:extLst>
      <p:ext uri="{BB962C8B-B14F-4D97-AF65-F5344CB8AC3E}">
        <p14:creationId xmlns:p14="http://schemas.microsoft.com/office/powerpoint/2010/main" val="457151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7D0D841F-812C-DA74-4BF3-31DBEE69D37A}"/>
              </a:ext>
            </a:extLst>
          </p:cNvPr>
          <p:cNvSpPr txBox="1"/>
          <p:nvPr/>
        </p:nvSpPr>
        <p:spPr>
          <a:xfrm>
            <a:off x="1018202" y="1650411"/>
            <a:ext cx="10651957" cy="2936510"/>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三、培训资料与方式</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一</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企业领导与高管人员</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、中央、国家和政府的大政方针的学习，国内外政治局势、经济形势分析，国家有关政策法规的研究与解读。透过上级主管部门统</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组织调训。</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、开拓战略思维，提升经营理念，提高科学决策潜力和经营管理潜力。透过参加企业家高端论坛、峰会、年会</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到国内外成功企业参观学习</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参加国内外著名企业高级培训师的高端讲座。</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、学历学位培训、执业资格培训。参加北大、清华以及中央、省委党校的学历进修或</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MBA</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EMBA</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学习</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参加高级经营师等执业资格培训。</a:t>
            </a:r>
            <a:endPar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539973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57076EFF-AE7B-79F5-4F73-DBEA92CD28A6}"/>
              </a:ext>
            </a:extLst>
          </p:cNvPr>
          <p:cNvSpPr txBox="1"/>
          <p:nvPr/>
        </p:nvSpPr>
        <p:spPr>
          <a:xfrm>
            <a:off x="1238545" y="1078929"/>
            <a:ext cx="10347158" cy="3898311"/>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二）中层管理干部</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、管理实务培训。生产组织与管理、成本管理与绩效考核、人力资源管理、激励与沟通、领导艺术等。请专家教授来企业集中授课</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组织相关人员参加专场讲座</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在企业培训中心接收时代光华课程。</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、学历进修和专业知识培训。用心鼓励贴合条件的中层干部参加大学（专本科）函授、自考或参加</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MBA</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及其它硕士学位进修</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组织经营、企管、财会专业管理干部参加执业资格考试，获取执业资格证书。</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、强化项目经理</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建造师</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培训。企业下大力组织对在职和后备项目经理进行轮训，培训面提升，重点提高他们的政治素养、管理潜力、人际沟通潜力和业务潜力。同时开通远程职业教育网，给员工带给学习的绿色通道。要求企业各单位要选拔具有贴合建造师报考条件，且有专业发展潜力的员工，组织强化培训，参加社会建造师考试，年净增人数力争到达</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10</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人以上。</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4</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、开阔眼界、拓展思路、掌握信息、汲取经验。组织中层干部分期分批到上下游企业和关联企业学习参观，了解生产经营状况，借鉴成功经验。</a:t>
            </a:r>
          </a:p>
        </p:txBody>
      </p:sp>
    </p:spTree>
    <p:extLst>
      <p:ext uri="{BB962C8B-B14F-4D97-AF65-F5344CB8AC3E}">
        <p14:creationId xmlns:p14="http://schemas.microsoft.com/office/powerpoint/2010/main" val="2980661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2F394A2E-C496-CF44-5A64-FCB8C514E724}"/>
              </a:ext>
            </a:extLst>
          </p:cNvPr>
          <p:cNvSpPr txBox="1"/>
          <p:nvPr/>
        </p:nvSpPr>
        <p:spPr>
          <a:xfrm>
            <a:off x="1007350" y="1201241"/>
            <a:ext cx="10507578" cy="3257110"/>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三）专业技术人员</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、由各专业副总工程师、工程师定期进行专题技术讲座，并建设企业自己的远程教育培训基地，进行新工艺、新材料及质量管理知识等专项培训，培养创新潜力，提高研发水平。</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、组织专业技术人员到同行业先进企业学习、学习先进经验，开阔视野。年内计划安排两批人员到单位参观学习。</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、加强对外出培训人员的严格管理，培训后要写出书面材料报培训中心，必要时对一些新知识在企业内进行学习、推广。</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4</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对会计、经济、统计等需透过考试取得专业技术职务的专业人员，透过计划培训和考前辅导，提高职称考试的合格率。对工程类等透过评审取得专业技术职务的专业人员，聘请相关专业的专家进行专题讲座，多渠道提高专业技术人员的技术等级。</a:t>
            </a:r>
          </a:p>
        </p:txBody>
      </p:sp>
    </p:spTree>
    <p:extLst>
      <p:ext uri="{BB962C8B-B14F-4D97-AF65-F5344CB8AC3E}">
        <p14:creationId xmlns:p14="http://schemas.microsoft.com/office/powerpoint/2010/main" val="4161316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B66BF842-B6C4-FAA9-4494-10603AB2728D}"/>
              </a:ext>
            </a:extLst>
          </p:cNvPr>
          <p:cNvSpPr txBox="1"/>
          <p:nvPr/>
        </p:nvSpPr>
        <p:spPr>
          <a:xfrm>
            <a:off x="1173079" y="838643"/>
            <a:ext cx="10347157" cy="5180714"/>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四</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职工基础培训</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、转岗职工培训</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要继续对人力中心人员进行企业文化、法律法规、劳动纪律、安全生产、团队精神、择业观念、企业发展战略、企业形象、项目进展等方面的培训、每项不得低于</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8</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个学时。同时随着企业的扩建，内部就业渠道的增加，及时进行专业技术培训，培训时间不得少于</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20</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天。</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、职工技术等级培训</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企业计划新培养中级工以上人员占技术人员比例到达</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70%</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以上</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一方面继续普及，扩大比例，工作重点是培养高级技术人员，计划培养中级管理人员</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10</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人，初级管理人员</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20</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人。构成较为完善的技能人才体系。基层单位及分企业要把工作重点放在基础工作上，重点培训中级工和高级工，争取中级工以上人员能占整个技术工人比例</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40%</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以上，使技术管理人员的素质有整体提高。</a:t>
            </a:r>
            <a:endPar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、加快高技能人才的培养和职业技能鉴定步伐。</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今年，企业将选取部分主业工种进行轮训，并在本市相关技校适时组织贴合技师、高级技师条件的员工进行强化培训、考核，力争新增技师、高级技师达</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30</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人以上。使其结构和总量趋于合理，逐步满足企业发展的要求。职业技能鉴定要使</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35</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岁以下的技术工人在职业技能培训的基础上完成初次鉴定取证工作。</a:t>
            </a:r>
          </a:p>
          <a:p>
            <a:pPr indent="355600" algn="just">
              <a:lnSpc>
                <a:spcPts val="2500"/>
              </a:lnSpc>
            </a:pP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905318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919C21FE-5CDB-DEFB-1288-96414335D24E}"/>
              </a:ext>
            </a:extLst>
          </p:cNvPr>
          <p:cNvSpPr txBox="1"/>
          <p:nvPr/>
        </p:nvSpPr>
        <p:spPr>
          <a:xfrm>
            <a:off x="1039395" y="775884"/>
            <a:ext cx="10539663" cy="4860113"/>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4</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、加强复合型、高层次人才培训。</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各部门和基层单位要用心创造条件，鼓励员工自学和参加各类组织培训，实现个人发展与企业培训需求相统一。使管理人员的专业潜力向不同管理职业方向拓展和提高</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专业技术人员的专业潜力向相关专业和管理领域拓展和提高</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使施工作业人员掌握</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种以上的技能，成为一专多能的复合型人才和高层次人才。</a:t>
            </a:r>
            <a:endPar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5</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、抓好工程施工人员的培训。</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做好特种作业人员的安全技术取证和复证培训工作，严格执行持证上岗的规定。</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在建工程项目经理部，要按照</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三位一体</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管理体系标准要求，扎实有效地做好施工生产关键工序和特殊过程操作人员的培训，以及施工环境保护、职业健康安全的应急预案的演练培训，确保人力资源满足施工生产要求。</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要把施工承包工程队人员的培训监管纳入管理视野，实行指导和有效的干预，消除隐患，切实维护企业信誉。</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开展职业技能比武，促进年轻优秀人才的成长。企业今年将选取</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3-5</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个主要职业进行技能比武，并透过专业比武的形式，选拔培养年轻优秀高技能人才。</a:t>
            </a:r>
          </a:p>
          <a:p>
            <a:pPr indent="355600" algn="just">
              <a:lnSpc>
                <a:spcPts val="2500"/>
              </a:lnSpc>
            </a:pP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565628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5D3C668F-DF24-9B8F-3219-67C28E4FA4ED}"/>
              </a:ext>
            </a:extLst>
          </p:cNvPr>
          <p:cNvSpPr txBox="1"/>
          <p:nvPr/>
        </p:nvSpPr>
        <p:spPr>
          <a:xfrm>
            <a:off x="1010653" y="1323554"/>
            <a:ext cx="10732167" cy="2936510"/>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五）开展学历教育</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、企业培训中心要与一些高等院校联合办学，开办土木工程、市政工程技术、电气工程及机电一体化等技术专业大专班。透过全国成人高考，对贴合录取条件的企业员工进行有计划的集中培训，获取学历。</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、与一些高等院校联合办学，举办市政建筑工程及电气机电类专业的函授本科班</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推荐优秀中层以上管理人员到一些高等院校攻读硕士学位。提高企业高管人员的学历、业务水平和决策潜力，更好地为企业服务。</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、调动员工自学用心性。为员工自学考试带给良好的服务，帮忙员工报名，带给函授信息</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制定或调整现有在岗职工学历进修的奖励标准</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将学历水平作为上岗和行政、技术职务晋升的条件，增加员工学习的动力。</a:t>
            </a:r>
          </a:p>
        </p:txBody>
      </p:sp>
    </p:spTree>
    <p:extLst>
      <p:ext uri="{BB962C8B-B14F-4D97-AF65-F5344CB8AC3E}">
        <p14:creationId xmlns:p14="http://schemas.microsoft.com/office/powerpoint/2010/main" val="1389707278"/>
      </p:ext>
    </p:extLst>
  </p:cSld>
  <p:clrMapOvr>
    <a:masterClrMapping/>
  </p:clrMapOvr>
</p:sld>
</file>

<file path=ppt/theme/theme1.xml><?xml version="1.0" encoding="utf-8"?>
<a:theme xmlns:a="http://schemas.openxmlformats.org/drawingml/2006/main" name="剪切">
  <a:themeElements>
    <a:clrScheme name="剪切">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剪切">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剪切">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剪切</Template>
  <TotalTime>18</TotalTime>
  <Words>2549</Words>
  <Application>Microsoft Office PowerPoint</Application>
  <PresentationFormat>宽屏</PresentationFormat>
  <Paragraphs>58</Paragraphs>
  <Slides>12</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12</vt:i4>
      </vt:variant>
    </vt:vector>
  </HeadingPairs>
  <TitlesOfParts>
    <vt:vector size="16" baseType="lpstr">
      <vt:lpstr>宋体</vt:lpstr>
      <vt:lpstr>Franklin Gothic Book</vt:lpstr>
      <vt:lpstr>Wingdings 3</vt:lpstr>
      <vt:lpstr>剪切</vt:lpstr>
      <vt:lpstr>企业技术提升专题会培训课件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技术研发人员培训 </dc:title>
  <dc:creator>wanli0526@163.com</dc:creator>
  <cp:lastModifiedBy>wanli0526@163.com</cp:lastModifiedBy>
  <cp:revision>6</cp:revision>
  <dcterms:created xsi:type="dcterms:W3CDTF">2023-05-20T01:50:24Z</dcterms:created>
  <dcterms:modified xsi:type="dcterms:W3CDTF">2023-05-20T08:51:36Z</dcterms:modified>
</cp:coreProperties>
</file>