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80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964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748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6472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153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20161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049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97883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191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549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6283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0836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2297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485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046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783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227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D98AF-C745-4257-A4C5-1EB4AF428B3D}" type="datetimeFigureOut">
              <a:rPr lang="zh-CN" altLang="en-US" smtClean="0"/>
              <a:t>2023/5/20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3CCD7B-6881-4B1C-AEF0-F787C112E14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427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E3DBC9-3083-228F-3DA4-1E24FB0CE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2950" y="611593"/>
            <a:ext cx="7766936" cy="1646302"/>
          </a:xfrm>
        </p:spPr>
        <p:txBody>
          <a:bodyPr/>
          <a:lstStyle/>
          <a:p>
            <a:pPr algn="ctr"/>
            <a:r>
              <a:rPr lang="zh-CN" altLang="zh-CN" sz="40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技术研发人员培训</a:t>
            </a:r>
            <a:b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</a:b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B9378FE-649F-3C03-217A-AF62EE489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3303" y="2880550"/>
            <a:ext cx="7766936" cy="1096899"/>
          </a:xfrm>
        </p:spPr>
        <p:txBody>
          <a:bodyPr/>
          <a:lstStyle/>
          <a:p>
            <a:pPr algn="ctr"/>
            <a:r>
              <a:rPr lang="zh-CN" altLang="zh-CN" sz="36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会议课件</a:t>
            </a:r>
          </a:p>
          <a:p>
            <a:endParaRPr lang="zh-CN" altLang="en-US" dirty="0"/>
          </a:p>
        </p:txBody>
      </p:sp>
      <p:sp>
        <p:nvSpPr>
          <p:cNvPr id="4" name="副标题 2">
            <a:extLst>
              <a:ext uri="{FF2B5EF4-FFF2-40B4-BE49-F238E27FC236}">
                <a16:creationId xmlns:a16="http://schemas.microsoft.com/office/drawing/2014/main" id="{F993C731-A14D-97B9-A9C3-FC5BFBE9FC7A}"/>
              </a:ext>
            </a:extLst>
          </p:cNvPr>
          <p:cNvSpPr txBox="1">
            <a:spLocks/>
          </p:cNvSpPr>
          <p:nvPr/>
        </p:nvSpPr>
        <p:spPr>
          <a:xfrm>
            <a:off x="1282950" y="4377656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500"/>
              </a:lnSpc>
            </a:pPr>
            <a:r>
              <a:rPr lang="zh-CN" altLang="zh-CN" sz="2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河北业山机械设计有限公司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46353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C1B2B081-B786-99AA-5324-01754003CE8B}"/>
              </a:ext>
            </a:extLst>
          </p:cNvPr>
          <p:cNvSpPr txBox="1"/>
          <p:nvPr/>
        </p:nvSpPr>
        <p:spPr>
          <a:xfrm>
            <a:off x="726140" y="703948"/>
            <a:ext cx="8758517" cy="45395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七、员工培训的权利与义务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一）、员工培训权利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、在不影响工作的前提下，员工有权利要求参加企业内部举办的各类培训。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、经批准参加培训的员工有权利享受企业为培训学员提供的各项待遇。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二）、员工培训义务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、培训期间，培训学员一律不得故意规避或不参加培训活动。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、培训结束后，员工有义务将所学的知识和技能运用到日常工作中去。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、参加非脱产培训一般只能利用业余时间，确需占用工作时间参加培训的员工，应凭培训部门的有效证明，报本部门和人力资源部批准。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、员工在脱产培训期间，不能解除或终止劳动合同。合同在培训期间到期的，应续签一定年限的劳动合同，其生效日期为前一份合同期满之日。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、具备下列条件之一的，受训员工须与企业签订培训协议。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①脱产培训时间在三个月以上的。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②在一个自然年度内，企业支付培训费用在</a:t>
            </a: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5000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元以上的。</a:t>
            </a:r>
          </a:p>
        </p:txBody>
      </p:sp>
    </p:spTree>
    <p:extLst>
      <p:ext uri="{BB962C8B-B14F-4D97-AF65-F5344CB8AC3E}">
        <p14:creationId xmlns:p14="http://schemas.microsoft.com/office/powerpoint/2010/main" val="3624918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283C9436-8FFB-E4D6-4137-1D8226F21B12}"/>
              </a:ext>
            </a:extLst>
          </p:cNvPr>
          <p:cNvSpPr txBox="1"/>
          <p:nvPr/>
        </p:nvSpPr>
        <p:spPr>
          <a:xfrm>
            <a:off x="692522" y="1675163"/>
            <a:ext cx="8854889" cy="16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三）、外部培训人员义务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、外出培训人员返回后，须将所学的知识整理成完整的学习资料，连同考核成绩、结业证书复印件等相关资料送本部门及管理部存档。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、外出培训人员有义务将培训时所学的知识整理成文，作为讲习材料，在管理部的安排下讲授给相关人员。</a:t>
            </a:r>
          </a:p>
        </p:txBody>
      </p:sp>
    </p:spTree>
    <p:extLst>
      <p:ext uri="{BB962C8B-B14F-4D97-AF65-F5344CB8AC3E}">
        <p14:creationId xmlns:p14="http://schemas.microsoft.com/office/powerpoint/2010/main" val="9458778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691FE2DD-5B92-6E33-0C67-5CBF4061A14A}"/>
              </a:ext>
            </a:extLst>
          </p:cNvPr>
          <p:cNvSpPr txBox="1"/>
          <p:nvPr/>
        </p:nvSpPr>
        <p:spPr>
          <a:xfrm>
            <a:off x="629770" y="498209"/>
            <a:ext cx="8872817" cy="2936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八、培训档案管理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一）、培训档案管理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、管理部建立培训工作档案，包括培训签到表、培训讲师档案、培训机构档案、培训人数、培训时间、学习情况、获得的各类培训材料、内部考试试卷等。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、管理部建立员工培训档案，填写“员工培训记录表”，将员工接受培训的具体情况和培训结果详细记录备案。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二）、部门内培训记录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部门组织内部培训时，应填写“员工培训记录表”，将员工接受培训的具体情况和培训结果详细记录备案，并送交培训专员存档。</a:t>
            </a:r>
          </a:p>
        </p:txBody>
      </p:sp>
    </p:spTree>
    <p:extLst>
      <p:ext uri="{BB962C8B-B14F-4D97-AF65-F5344CB8AC3E}">
        <p14:creationId xmlns:p14="http://schemas.microsoft.com/office/powerpoint/2010/main" val="3302969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243D88C-4D6A-75CC-35F8-49B5277B4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2" y="982133"/>
            <a:ext cx="9601196" cy="573952"/>
          </a:xfrm>
        </p:spPr>
        <p:txBody>
          <a:bodyPr/>
          <a:lstStyle/>
          <a:p>
            <a:r>
              <a:rPr lang="zh-CN" altLang="zh-CN" sz="1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一、培训目的</a:t>
            </a:r>
            <a:endParaRPr lang="zh-CN" altLang="en-US" dirty="0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79776A07-173D-C275-A406-C80C5DD79F61}"/>
              </a:ext>
            </a:extLst>
          </p:cNvPr>
          <p:cNvSpPr txBox="1"/>
          <p:nvPr/>
        </p:nvSpPr>
        <p:spPr>
          <a:xfrm>
            <a:off x="1051112" y="1556085"/>
            <a:ext cx="8092888" cy="2657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zh-CN" altLang="zh-CN" sz="24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为了不断提高企业的科研水平，加强新产品、新技术的研究开发，促进科研成果的产业化，更好地建立健全科技人才的培养机制，更好地落实企业创新型企业的发展要求，必需建立健全科技人才成长的培养进修机制和职工技能培训、优秀人才引进制度，大力营造自主创新的优良环境，提升企业对人才的吸引力、凝聚力，充分调动广大员工自主创新的积极性，为企业的快速、持续、健康发展提供强有力的人才保证和智力支持。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ED1E5B26-EC3D-D4E8-C007-E579714CE108}"/>
              </a:ext>
            </a:extLst>
          </p:cNvPr>
          <p:cNvSpPr txBox="1"/>
          <p:nvPr/>
        </p:nvSpPr>
        <p:spPr>
          <a:xfrm>
            <a:off x="1122829" y="4441022"/>
            <a:ext cx="6100482" cy="692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  <a:spcBef>
                <a:spcPct val="0"/>
              </a:spcBef>
            </a:pPr>
            <a:r>
              <a:rPr lang="zh-CN" altLang="zh-CN" b="1" kern="100" dirty="0">
                <a:solidFill>
                  <a:schemeClr val="accent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二、适用范围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技术相关的所有员工。</a:t>
            </a:r>
          </a:p>
        </p:txBody>
      </p:sp>
    </p:spTree>
    <p:extLst>
      <p:ext uri="{BB962C8B-B14F-4D97-AF65-F5344CB8AC3E}">
        <p14:creationId xmlns:p14="http://schemas.microsoft.com/office/powerpoint/2010/main" val="1054248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A06D9230-F322-AB82-02F5-287D22289F69}"/>
              </a:ext>
            </a:extLst>
          </p:cNvPr>
          <p:cNvSpPr txBox="1"/>
          <p:nvPr/>
        </p:nvSpPr>
        <p:spPr>
          <a:xfrm>
            <a:off x="1140758" y="540289"/>
            <a:ext cx="6100482" cy="371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1800" b="1" kern="10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三、培训类别与内容</a:t>
            </a:r>
            <a:endParaRPr lang="zh-CN" altLang="zh-CN" sz="1800" b="1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C4C8910-F499-E2A0-93D8-D6BA82A10559}"/>
              </a:ext>
            </a:extLst>
          </p:cNvPr>
          <p:cNvSpPr txBox="1"/>
          <p:nvPr/>
        </p:nvSpPr>
        <p:spPr>
          <a:xfrm>
            <a:off x="818028" y="989588"/>
            <a:ext cx="8281147" cy="3717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培训类别包括岗位技能培训、转岗培训等，具体如下表所示。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4049088C-4E5B-3388-127E-EC8DBE244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213969"/>
              </p:ext>
            </p:extLst>
          </p:nvPr>
        </p:nvGraphicFramePr>
        <p:xfrm>
          <a:off x="573562" y="1865376"/>
          <a:ext cx="8735030" cy="40502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2462">
                  <a:extLst>
                    <a:ext uri="{9D8B030D-6E8A-4147-A177-3AD203B41FA5}">
                      <a16:colId xmlns:a16="http://schemas.microsoft.com/office/drawing/2014/main" val="4051972130"/>
                    </a:ext>
                  </a:extLst>
                </a:gridCol>
                <a:gridCol w="1145451">
                  <a:extLst>
                    <a:ext uri="{9D8B030D-6E8A-4147-A177-3AD203B41FA5}">
                      <a16:colId xmlns:a16="http://schemas.microsoft.com/office/drawing/2014/main" val="3446639703"/>
                    </a:ext>
                  </a:extLst>
                </a:gridCol>
                <a:gridCol w="2314275">
                  <a:extLst>
                    <a:ext uri="{9D8B030D-6E8A-4147-A177-3AD203B41FA5}">
                      <a16:colId xmlns:a16="http://schemas.microsoft.com/office/drawing/2014/main" val="919528482"/>
                    </a:ext>
                  </a:extLst>
                </a:gridCol>
                <a:gridCol w="2659080">
                  <a:extLst>
                    <a:ext uri="{9D8B030D-6E8A-4147-A177-3AD203B41FA5}">
                      <a16:colId xmlns:a16="http://schemas.microsoft.com/office/drawing/2014/main" val="2130748054"/>
                    </a:ext>
                  </a:extLst>
                </a:gridCol>
                <a:gridCol w="1283762">
                  <a:extLst>
                    <a:ext uri="{9D8B030D-6E8A-4147-A177-3AD203B41FA5}">
                      <a16:colId xmlns:a16="http://schemas.microsoft.com/office/drawing/2014/main" val="2152825090"/>
                    </a:ext>
                  </a:extLst>
                </a:gridCol>
              </a:tblGrid>
              <a:tr h="496751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培训类别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培训对象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培训目的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培训内容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培训方式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60065339"/>
                  </a:ext>
                </a:extLst>
              </a:tr>
              <a:tr h="1020510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岗位技能培训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在岗员工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为增强员工技能，提高工作质量和效率，减少工作失误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1.</a:t>
                      </a:r>
                      <a:r>
                        <a:rPr lang="zh-CN" sz="1800" kern="100">
                          <a:effectLst/>
                        </a:rPr>
                        <a:t>岗位技能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2.</a:t>
                      </a:r>
                      <a:r>
                        <a:rPr lang="zh-CN" sz="1800" kern="100">
                          <a:effectLst/>
                        </a:rPr>
                        <a:t>相关知识技能拓展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授课、操作指导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78545816"/>
                  </a:ext>
                </a:extLst>
              </a:tr>
              <a:tr h="766159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转岗培训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岗位调动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人员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为工作轮换、横向调整和晋升作准备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1.</a:t>
                      </a:r>
                      <a:r>
                        <a:rPr lang="zh-CN" sz="1800" kern="100">
                          <a:effectLst/>
                        </a:rPr>
                        <a:t>新岗位基本情况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en-US" sz="1800" kern="100">
                          <a:effectLst/>
                        </a:rPr>
                        <a:t>2.</a:t>
                      </a:r>
                      <a:r>
                        <a:rPr lang="zh-CN" sz="1800" kern="100">
                          <a:effectLst/>
                        </a:rPr>
                        <a:t>新岗位技能培训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操作指导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39140309"/>
                  </a:ext>
                </a:extLst>
              </a:tr>
              <a:tr h="1009052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继续教育培训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专业技术</a:t>
                      </a:r>
                    </a:p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工作人员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提高专业技能，提高企业整体技术水平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企业外部专业培训机构的专业技术技能培训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授课、操作指导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261261"/>
                  </a:ext>
                </a:extLst>
              </a:tr>
              <a:tr h="757812"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员工自我培训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员工自身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>
                          <a:effectLst/>
                        </a:rPr>
                        <a:t>提高自身素质和业务能力</a:t>
                      </a:r>
                      <a:endParaRPr lang="zh-CN" sz="1800" kern="10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员工自身相关知识、技能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2500"/>
                        </a:lnSpc>
                      </a:pPr>
                      <a:r>
                        <a:rPr lang="zh-CN" sz="1800" kern="100" dirty="0">
                          <a:effectLst/>
                        </a:rPr>
                        <a:t>自我培训</a:t>
                      </a:r>
                      <a:endParaRPr lang="zh-CN" sz="1800" kern="100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1727145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AE57C025-D9AA-5360-A131-6723CE8BD3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3101" y="1572988"/>
            <a:ext cx="569595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28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技术研发人员培训分类与内容一览表</a:t>
            </a:r>
            <a:endParaRPr kumimoji="0" lang="zh-CN" altLang="zh-CN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428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77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4F7CA932-F18C-1FBA-3C91-33C743F6D068}"/>
              </a:ext>
            </a:extLst>
          </p:cNvPr>
          <p:cNvSpPr txBox="1"/>
          <p:nvPr/>
        </p:nvSpPr>
        <p:spPr>
          <a:xfrm>
            <a:off x="882396" y="405425"/>
            <a:ext cx="8380476" cy="61425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四、培训讲师档案管理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技术研发人员培训讲师分为内部讲师和外部讲师，由管理部建立培训讲师档案。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一）、企业内部讲师管理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、技术部内部讲师为技术研发高级工程师，各级主管人员负有培训下属员工的义务和责任。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、内部培训师可以报销一定金额的书籍费，视每年培训的次数而定。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二）、外部讲师管理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外部讲师是企业聘请的授课讲师，其课酬根据实际情况和培训预算确定，企业通过培训效果的评估决定是否继续聘请该讲师。</a:t>
            </a:r>
            <a:endParaRPr lang="en-US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三）、培训教材管理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培训教材包括内部教材和外部教材，教材的形式可以是书面文字、电子文档、录音、录像等形式，教材由培训专员统一管理。</a:t>
            </a:r>
            <a:endParaRPr lang="en-US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四）、内部培训教材的获取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、工作过程中的经验分享与教训总结。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、企业重大事件案例。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、培训师组织开发培训教材。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、管理部部长与培训专员组织开发培训教材。</a:t>
            </a:r>
          </a:p>
          <a:p>
            <a:pPr indent="355600" algn="just">
              <a:lnSpc>
                <a:spcPts val="2500"/>
              </a:lnSpc>
            </a:pP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algn="just">
              <a:lnSpc>
                <a:spcPts val="2500"/>
              </a:lnSpc>
            </a:pP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788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B4C21F9D-945C-45EA-7DA7-A33CE0C56429}"/>
              </a:ext>
            </a:extLst>
          </p:cNvPr>
          <p:cNvSpPr txBox="1"/>
          <p:nvPr/>
        </p:nvSpPr>
        <p:spPr>
          <a:xfrm>
            <a:off x="534924" y="336004"/>
            <a:ext cx="9139428" cy="3898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五）、 外部培训教材的引入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、企业聘请外部机构进行培训的，外部机构应提供教材，教材由培训专员统一归档管理。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、企业员工参加外派公开课程的，应在培训结束一周内将教材的原件或复印件交由培训专员存档管理。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六）、培训设施设备管理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培训设施设备的建设、购置、维护和管理由企业管理部负责。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七）、培训经费控制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、企业每年投入一定经费用于培训员工，培训经费专款专用。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、培训费用的报销范围包括学费、报名费、资料教材费用等。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、为了便于管理，因培训所发生的交通、餐饮费用在各部门预算费用中列支，按企业标准报销。</a:t>
            </a:r>
          </a:p>
        </p:txBody>
      </p:sp>
    </p:spTree>
    <p:extLst>
      <p:ext uri="{BB962C8B-B14F-4D97-AF65-F5344CB8AC3E}">
        <p14:creationId xmlns:p14="http://schemas.microsoft.com/office/powerpoint/2010/main" val="1967208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FF793772-F9A6-1E0E-82BB-84F0758361DA}"/>
              </a:ext>
            </a:extLst>
          </p:cNvPr>
          <p:cNvSpPr txBox="1"/>
          <p:nvPr/>
        </p:nvSpPr>
        <p:spPr>
          <a:xfrm>
            <a:off x="513228" y="527232"/>
            <a:ext cx="9141759" cy="55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2500"/>
              </a:lnSpc>
            </a:pPr>
            <a:r>
              <a:rPr lang="zh-CN" altLang="zh-CN" sz="20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五、培训需求调查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、培训专员根据企业经营发展需要，在每年定时向各部门（包括技术部）发放“年度培训需求调查表”或在年度中期开展临时培训需求调查。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、各部门依据培训专员提供的信息，征求部门人员意见，按要求填写“培训需求调查表”，在规定时间内交企业培训专员汇总。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一）、培训需求分析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培训专员在管理部部长的指导下，根据培训需求调查结果进行培训需求分析，为培训计划的制订提供依据。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二）、制订年度培训计划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管理部部长组织培训专员根据“年度培训需求调查表”反馈的信息及外部培训信息进行分析，制定“年度培训计划”和“年度培训预算”，报企业总经理审批。</a:t>
            </a:r>
            <a:endParaRPr lang="en-US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三）、年度培训计划实施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、培训专员根据“年度培训计划”实施培训活动，按月份向部门公布课程安排情况，部门根据培训计划调整工作，让员工有充足的时间参加培训。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、培训专员根据培训安排，确认参加培训人员及费用预算，做好培训的组织工作并控制培训费用开支。</a:t>
            </a:r>
          </a:p>
          <a:p>
            <a:pPr indent="355600" algn="just">
              <a:lnSpc>
                <a:spcPts val="2500"/>
              </a:lnSpc>
            </a:pP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989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EEAD078-F426-CB00-7E3E-CF786C116787}"/>
              </a:ext>
            </a:extLst>
          </p:cNvPr>
          <p:cNvSpPr txBox="1"/>
          <p:nvPr/>
        </p:nvSpPr>
        <p:spPr>
          <a:xfrm>
            <a:off x="369792" y="879434"/>
            <a:ext cx="9159689" cy="1974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四）、计划外培训需求的审核和执行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当需要临时增加培训项目时，由需求部门提前三周向培训专员提出培训申请，填写“培训申请表”，培训专员审核后报相关领导审批，领导审批通过后由管理部组织执行。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五）、培训过程记录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培训专员负责对培训过程进行记录，保存培训资料，如电子文档、录音、录像、幻灯片等，培训结束后以此为依据建立培训档案。</a:t>
            </a:r>
          </a:p>
        </p:txBody>
      </p:sp>
    </p:spTree>
    <p:extLst>
      <p:ext uri="{BB962C8B-B14F-4D97-AF65-F5344CB8AC3E}">
        <p14:creationId xmlns:p14="http://schemas.microsoft.com/office/powerpoint/2010/main" val="2780187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EEAD078-F426-CB00-7E3E-CF786C116787}"/>
              </a:ext>
            </a:extLst>
          </p:cNvPr>
          <p:cNvSpPr txBox="1"/>
          <p:nvPr/>
        </p:nvSpPr>
        <p:spPr>
          <a:xfrm>
            <a:off x="432545" y="502916"/>
            <a:ext cx="9159689" cy="3898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en-US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ts val="2500"/>
              </a:lnSpc>
            </a:pPr>
            <a:r>
              <a:rPr lang="zh-CN" altLang="zh-CN" sz="1800" b="1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六、培训考核与效果评估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一）、培训效果评估内容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培训效果评估与考核的内容包括以下七点。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、培训课堂考核（纪律和态度考核）。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、培训考试、总结、工作笔记、案例分析。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、现场操作。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、日常工作应用（有记录或成果）。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、工作改善计划或方案。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、分享、授课或主持研讨会。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、工作业绩考核。</a:t>
            </a:r>
          </a:p>
          <a:p>
            <a:pPr indent="355600" algn="just">
              <a:lnSpc>
                <a:spcPts val="2500"/>
              </a:lnSpc>
            </a:pPr>
            <a:endParaRPr lang="zh-CN" altLang="zh-CN" sz="1800" kern="100" dirty="0">
              <a:effectLst/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770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E23A397F-F683-D774-5330-4BA8E3C25664}"/>
              </a:ext>
            </a:extLst>
          </p:cNvPr>
          <p:cNvSpPr txBox="1"/>
          <p:nvPr/>
        </p:nvSpPr>
        <p:spPr>
          <a:xfrm>
            <a:off x="593910" y="1018163"/>
            <a:ext cx="8774207" cy="3257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二）、培训效果评估调查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培训专员组织学员填写“课程评估调查表”，对本次培训课程的安排、培训师的授课质量等进行评估。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三）、培训考核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、培训考核一般由学员的直接领导负责，培训专员协助进行。</a:t>
            </a:r>
          </a:p>
          <a:p>
            <a:pPr indent="355600" algn="just">
              <a:lnSpc>
                <a:spcPts val="2500"/>
              </a:lnSpc>
            </a:pPr>
            <a:r>
              <a:rPr lang="en-US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、学员须作培训小结，总结进步。培训小结与培训成绩将一起被放进学员的人事档案。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四）、培训成果运用</a:t>
            </a:r>
          </a:p>
          <a:p>
            <a:pPr indent="355600" algn="just">
              <a:lnSpc>
                <a:spcPts val="2500"/>
              </a:lnSpc>
            </a:pPr>
            <a:r>
              <a:rPr lang="zh-CN" altLang="zh-CN" sz="1800" kern="100" dirty="0">
                <a:effectLst/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培训结束后，学员应将在培训中获得的知识、技能应用于工作中，培训专员应不定期地了解学员培训后的工作情况。</a:t>
            </a:r>
          </a:p>
        </p:txBody>
      </p:sp>
    </p:spTree>
    <p:extLst>
      <p:ext uri="{BB962C8B-B14F-4D97-AF65-F5344CB8AC3E}">
        <p14:creationId xmlns:p14="http://schemas.microsoft.com/office/powerpoint/2010/main" val="931783795"/>
      </p:ext>
    </p:extLst>
  </p:cSld>
  <p:clrMapOvr>
    <a:masterClrMapping/>
  </p:clrMapOvr>
</p:sld>
</file>

<file path=ppt/theme/theme1.xml><?xml version="1.0" encoding="utf-8"?>
<a:theme xmlns:a="http://schemas.openxmlformats.org/drawingml/2006/main" name="平面">
  <a:themeElements>
    <a:clrScheme name="平面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1575</Words>
  <Application>Microsoft Office PowerPoint</Application>
  <PresentationFormat>宽屏</PresentationFormat>
  <Paragraphs>115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宋体</vt:lpstr>
      <vt:lpstr>Arial</vt:lpstr>
      <vt:lpstr>Trebuchet MS</vt:lpstr>
      <vt:lpstr>Wingdings 3</vt:lpstr>
      <vt:lpstr>平面</vt:lpstr>
      <vt:lpstr>技术研发人员培训 </vt:lpstr>
      <vt:lpstr>一、培训目的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技术研发人员培训 </dc:title>
  <dc:creator>wanli0526@163.com</dc:creator>
  <cp:lastModifiedBy>wanli0526@163.com</cp:lastModifiedBy>
  <cp:revision>2</cp:revision>
  <dcterms:created xsi:type="dcterms:W3CDTF">2023-05-20T01:50:24Z</dcterms:created>
  <dcterms:modified xsi:type="dcterms:W3CDTF">2023-05-20T08:52:22Z</dcterms:modified>
</cp:coreProperties>
</file>