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5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92257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15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093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045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5790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3847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35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862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884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138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313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253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E3DBC9-3083-228F-3DA4-1E24FB0CE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4950" y="1034145"/>
            <a:ext cx="7766936" cy="1646302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zh-CN" sz="18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zh-CN" altLang="zh-CN" sz="40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设备维护技能培训</a:t>
            </a:r>
            <a:br>
              <a:rPr lang="zh-CN" altLang="zh-CN" sz="40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zh-CN" altLang="en-US" sz="4000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B9378FE-649F-3C03-217A-AF62EE489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2532" y="2880550"/>
            <a:ext cx="7766936" cy="1096899"/>
          </a:xfrm>
        </p:spPr>
        <p:txBody>
          <a:bodyPr/>
          <a:lstStyle/>
          <a:p>
            <a:pPr algn="ctr"/>
            <a:r>
              <a:rPr lang="zh-CN" altLang="zh-CN" sz="36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会议课件</a:t>
            </a:r>
          </a:p>
          <a:p>
            <a:endParaRPr lang="zh-CN" altLang="en-US" dirty="0"/>
          </a:p>
        </p:txBody>
      </p:sp>
      <p:sp>
        <p:nvSpPr>
          <p:cNvPr id="4" name="副标题 2">
            <a:extLst>
              <a:ext uri="{FF2B5EF4-FFF2-40B4-BE49-F238E27FC236}">
                <a16:creationId xmlns:a16="http://schemas.microsoft.com/office/drawing/2014/main" id="{F993C731-A14D-97B9-A9C3-FC5BFBE9FC7A}"/>
              </a:ext>
            </a:extLst>
          </p:cNvPr>
          <p:cNvSpPr txBox="1">
            <a:spLocks/>
          </p:cNvSpPr>
          <p:nvPr/>
        </p:nvSpPr>
        <p:spPr>
          <a:xfrm>
            <a:off x="2212532" y="4377656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500"/>
              </a:lnSpc>
            </a:pPr>
            <a:r>
              <a:rPr lang="zh-CN" altLang="zh-CN" sz="2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河北业山机械设计有限公司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46353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E32968F2-CF15-D9C8-1A95-931C3055EF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387402"/>
              </p:ext>
            </p:extLst>
          </p:nvPr>
        </p:nvGraphicFramePr>
        <p:xfrm>
          <a:off x="850232" y="1235242"/>
          <a:ext cx="8903369" cy="49488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5013">
                  <a:extLst>
                    <a:ext uri="{9D8B030D-6E8A-4147-A177-3AD203B41FA5}">
                      <a16:colId xmlns:a16="http://schemas.microsoft.com/office/drawing/2014/main" val="3736870942"/>
                    </a:ext>
                  </a:extLst>
                </a:gridCol>
                <a:gridCol w="3045816">
                  <a:extLst>
                    <a:ext uri="{9D8B030D-6E8A-4147-A177-3AD203B41FA5}">
                      <a16:colId xmlns:a16="http://schemas.microsoft.com/office/drawing/2014/main" val="275013912"/>
                    </a:ext>
                  </a:extLst>
                </a:gridCol>
                <a:gridCol w="3045816">
                  <a:extLst>
                    <a:ext uri="{9D8B030D-6E8A-4147-A177-3AD203B41FA5}">
                      <a16:colId xmlns:a16="http://schemas.microsoft.com/office/drawing/2014/main" val="1740471987"/>
                    </a:ext>
                  </a:extLst>
                </a:gridCol>
                <a:gridCol w="888362">
                  <a:extLst>
                    <a:ext uri="{9D8B030D-6E8A-4147-A177-3AD203B41FA5}">
                      <a16:colId xmlns:a16="http://schemas.microsoft.com/office/drawing/2014/main" val="119529698"/>
                    </a:ext>
                  </a:extLst>
                </a:gridCol>
                <a:gridCol w="888362">
                  <a:extLst>
                    <a:ext uri="{9D8B030D-6E8A-4147-A177-3AD203B41FA5}">
                      <a16:colId xmlns:a16="http://schemas.microsoft.com/office/drawing/2014/main" val="3386691431"/>
                    </a:ext>
                  </a:extLst>
                </a:gridCol>
              </a:tblGrid>
              <a:tr h="323717">
                <a:tc rowSpan="2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减速器输出轴及轴承座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7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检查温度是否过高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3640251870"/>
                  </a:ext>
                </a:extLst>
              </a:tr>
              <a:tr h="68969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30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检查并拧紧轴承座紧固螺栓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2677169305"/>
                  </a:ext>
                </a:extLst>
              </a:tr>
              <a:tr h="323717">
                <a:tc rowSpan="2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张紧轴轴承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7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检查是否转动灵活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2746293037"/>
                  </a:ext>
                </a:extLst>
              </a:tr>
              <a:tr h="34484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7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检查温度是否过高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3688815032"/>
                  </a:ext>
                </a:extLst>
              </a:tr>
              <a:tr h="323717">
                <a:tc rowSpan="3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张紧螺栓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15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检查并清理，保持螺栓干净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429806514"/>
                  </a:ext>
                </a:extLst>
              </a:tr>
              <a:tr h="3237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15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检查螺纹是否有损坏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2397068380"/>
                  </a:ext>
                </a:extLst>
              </a:tr>
              <a:tr h="6314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30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检查并拧紧密封紧固螺栓，保持清洁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1394631420"/>
                  </a:ext>
                </a:extLst>
              </a:tr>
              <a:tr h="323717">
                <a:tc rowSpan="4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</a:endParaRP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驱动链条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7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检查链条张力是否合适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3311393527"/>
                  </a:ext>
                </a:extLst>
              </a:tr>
              <a:tr h="3237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7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检查与直线滚子列的距离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2641208781"/>
                  </a:ext>
                </a:extLst>
              </a:tr>
              <a:tr h="3237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15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检查磨损情况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3365678253"/>
                  </a:ext>
                </a:extLst>
              </a:tr>
              <a:tr h="3237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30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清理脏物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3797488815"/>
                  </a:ext>
                </a:extLst>
              </a:tr>
              <a:tr h="323717">
                <a:tc rowSpan="2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支承轨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15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调整使位置正确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1896463248"/>
                  </a:ext>
                </a:extLst>
              </a:tr>
              <a:tr h="36944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30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检查磨损情况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zh-CN" sz="13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zh-CN" sz="13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6331" marR="16331" marT="0" marB="0"/>
                </a:tc>
                <a:extLst>
                  <a:ext uri="{0D108BD9-81ED-4DB2-BD59-A6C34878D82A}">
                    <a16:rowId xmlns:a16="http://schemas.microsoft.com/office/drawing/2014/main" val="4250255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707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84530D44-CAC9-7489-ACB2-A98687D903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952792"/>
              </p:ext>
            </p:extLst>
          </p:nvPr>
        </p:nvGraphicFramePr>
        <p:xfrm>
          <a:off x="609600" y="962526"/>
          <a:ext cx="8823158" cy="47481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5688">
                  <a:extLst>
                    <a:ext uri="{9D8B030D-6E8A-4147-A177-3AD203B41FA5}">
                      <a16:colId xmlns:a16="http://schemas.microsoft.com/office/drawing/2014/main" val="388569401"/>
                    </a:ext>
                  </a:extLst>
                </a:gridCol>
                <a:gridCol w="3018375">
                  <a:extLst>
                    <a:ext uri="{9D8B030D-6E8A-4147-A177-3AD203B41FA5}">
                      <a16:colId xmlns:a16="http://schemas.microsoft.com/office/drawing/2014/main" val="4245895905"/>
                    </a:ext>
                  </a:extLst>
                </a:gridCol>
                <a:gridCol w="3018375">
                  <a:extLst>
                    <a:ext uri="{9D8B030D-6E8A-4147-A177-3AD203B41FA5}">
                      <a16:colId xmlns:a16="http://schemas.microsoft.com/office/drawing/2014/main" val="504264762"/>
                    </a:ext>
                  </a:extLst>
                </a:gridCol>
                <a:gridCol w="880360">
                  <a:extLst>
                    <a:ext uri="{9D8B030D-6E8A-4147-A177-3AD203B41FA5}">
                      <a16:colId xmlns:a16="http://schemas.microsoft.com/office/drawing/2014/main" val="2438718896"/>
                    </a:ext>
                  </a:extLst>
                </a:gridCol>
                <a:gridCol w="880360">
                  <a:extLst>
                    <a:ext uri="{9D8B030D-6E8A-4147-A177-3AD203B41FA5}">
                      <a16:colId xmlns:a16="http://schemas.microsoft.com/office/drawing/2014/main" val="1853231996"/>
                    </a:ext>
                  </a:extLst>
                </a:gridCol>
              </a:tblGrid>
              <a:tr h="386266">
                <a:tc rowSpan="5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直线滚子组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7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检查滚子组是否灵活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225526460"/>
                  </a:ext>
                </a:extLst>
              </a:tr>
              <a:tr h="3862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15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检查滚子有无损坏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360371553"/>
                  </a:ext>
                </a:extLst>
              </a:tr>
              <a:tr h="82902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15</a:t>
                      </a:r>
                      <a:r>
                        <a:rPr lang="zh-CN" sz="1800" kern="100" dirty="0">
                          <a:effectLst/>
                        </a:rPr>
                        <a:t>天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检查滚子表面是否有脏物和润滑脂堆积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83921734"/>
                  </a:ext>
                </a:extLst>
              </a:tr>
              <a:tr h="3862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30</a:t>
                      </a:r>
                      <a:r>
                        <a:rPr lang="zh-CN" sz="1800" kern="100" dirty="0">
                          <a:effectLst/>
                        </a:rPr>
                        <a:t>天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检查并拧紧紧固螺栓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229757004"/>
                  </a:ext>
                </a:extLst>
              </a:tr>
              <a:tr h="3862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30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检查并拧紧滚子螺栓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4095495281"/>
                  </a:ext>
                </a:extLst>
              </a:tr>
              <a:tr h="386266">
                <a:tc rowSpan="5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限位开关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7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检查限位开关臂是否转动灵活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76088642"/>
                  </a:ext>
                </a:extLst>
              </a:tr>
              <a:tr h="3862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7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检查并调整开关的位置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579036267"/>
                  </a:ext>
                </a:extLst>
              </a:tr>
              <a:tr h="3862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7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检查连续动作的可靠性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286571519"/>
                  </a:ext>
                </a:extLst>
              </a:tr>
              <a:tr h="3862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15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检查电流是否正常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777543958"/>
                  </a:ext>
                </a:extLst>
              </a:tr>
              <a:tr h="82902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30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检查所有的导管、配件是否牢固、可靠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041377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28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207E9FA9-2A34-8DCF-2870-0A031A11DA8F}"/>
              </a:ext>
            </a:extLst>
          </p:cNvPr>
          <p:cNvSpPr txBox="1"/>
          <p:nvPr/>
        </p:nvSpPr>
        <p:spPr>
          <a:xfrm>
            <a:off x="292769" y="568127"/>
            <a:ext cx="6104020" cy="371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en-US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、动装置的故障及维修见表</a:t>
            </a:r>
            <a:r>
              <a:rPr lang="en-US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E99CFDA-A6BD-3DD3-D174-B1DD4BCF55BB}"/>
              </a:ext>
            </a:extLst>
          </p:cNvPr>
          <p:cNvSpPr txBox="1"/>
          <p:nvPr/>
        </p:nvSpPr>
        <p:spPr>
          <a:xfrm>
            <a:off x="1014664" y="939832"/>
            <a:ext cx="6104020" cy="527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4800" algn="ctr" fontAlgn="b">
              <a:lnSpc>
                <a:spcPct val="2000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 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驱动装置故障及维修方法</a:t>
            </a:r>
            <a:endParaRPr lang="zh-CN" altLang="zh-CN" sz="20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9DF36B8F-1767-5EA8-4DD7-B43A77E021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678310"/>
              </p:ext>
            </p:extLst>
          </p:nvPr>
        </p:nvGraphicFramePr>
        <p:xfrm>
          <a:off x="497305" y="1467284"/>
          <a:ext cx="8726907" cy="51060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1220">
                  <a:extLst>
                    <a:ext uri="{9D8B030D-6E8A-4147-A177-3AD203B41FA5}">
                      <a16:colId xmlns:a16="http://schemas.microsoft.com/office/drawing/2014/main" val="1291584347"/>
                    </a:ext>
                  </a:extLst>
                </a:gridCol>
                <a:gridCol w="3140375">
                  <a:extLst>
                    <a:ext uri="{9D8B030D-6E8A-4147-A177-3AD203B41FA5}">
                      <a16:colId xmlns:a16="http://schemas.microsoft.com/office/drawing/2014/main" val="94376305"/>
                    </a:ext>
                  </a:extLst>
                </a:gridCol>
                <a:gridCol w="4165312">
                  <a:extLst>
                    <a:ext uri="{9D8B030D-6E8A-4147-A177-3AD203B41FA5}">
                      <a16:colId xmlns:a16="http://schemas.microsoft.com/office/drawing/2014/main" val="3436457457"/>
                    </a:ext>
                  </a:extLst>
                </a:gridCol>
              </a:tblGrid>
              <a:tr h="291144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故障型式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故 障 原 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维 修 方 法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extLst>
                  <a:ext uri="{0D108BD9-81ED-4DB2-BD59-A6C34878D82A}">
                    <a16:rowId xmlns:a16="http://schemas.microsoft.com/office/drawing/2014/main" val="1028785370"/>
                  </a:ext>
                </a:extLst>
              </a:tr>
              <a:tr h="982862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电机不转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保障丝断了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电路断开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过载限位开关故障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检查保障丝 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检查外部接线 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清理或更换限位开关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extLst>
                  <a:ext uri="{0D108BD9-81ED-4DB2-BD59-A6C34878D82A}">
                    <a16:rowId xmlns:a16="http://schemas.microsoft.com/office/drawing/2014/main" val="3834234416"/>
                  </a:ext>
                </a:extLst>
              </a:tr>
              <a:tr h="291144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启动缓慢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检查线路电压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extLst>
                  <a:ext uri="{0D108BD9-81ED-4DB2-BD59-A6C34878D82A}">
                    <a16:rowId xmlns:a16="http://schemas.microsoft.com/office/drawing/2014/main" val="1073222456"/>
                  </a:ext>
                </a:extLst>
              </a:tr>
              <a:tr h="2020438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电机发热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电压不稳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保险丝断相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通风孔被堵塞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轴承无油或损坏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设备机牵引链条张力过大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检查线路电压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更换保险丝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清除通风孔堵塞物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润滑或更换轴承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检查牵引链条是否过载，润滑情况是否良好，车轮转动是否灵活，线路上是否有障碍物。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extLst>
                  <a:ext uri="{0D108BD9-81ED-4DB2-BD59-A6C34878D82A}">
                    <a16:rowId xmlns:a16="http://schemas.microsoft.com/office/drawing/2014/main" val="4022230865"/>
                  </a:ext>
                </a:extLst>
              </a:tr>
              <a:tr h="1328721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频繁停机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电机轴承损坏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链条润滑差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张紧装置气压过高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设备机过载保护动作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更换电机轴承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润滑链条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调整张紧装置气压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排除造成过载的故障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411" marR="15411" marT="0" marB="0"/>
                </a:tc>
                <a:extLst>
                  <a:ext uri="{0D108BD9-81ED-4DB2-BD59-A6C34878D82A}">
                    <a16:rowId xmlns:a16="http://schemas.microsoft.com/office/drawing/2014/main" val="3201135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491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EB919D37-E6BA-3732-257B-3B1A1FBEE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694089"/>
              </p:ext>
            </p:extLst>
          </p:nvPr>
        </p:nvGraphicFramePr>
        <p:xfrm>
          <a:off x="417096" y="753979"/>
          <a:ext cx="8967536" cy="5443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0408">
                  <a:extLst>
                    <a:ext uri="{9D8B030D-6E8A-4147-A177-3AD203B41FA5}">
                      <a16:colId xmlns:a16="http://schemas.microsoft.com/office/drawing/2014/main" val="3107474111"/>
                    </a:ext>
                  </a:extLst>
                </a:gridCol>
                <a:gridCol w="3226965">
                  <a:extLst>
                    <a:ext uri="{9D8B030D-6E8A-4147-A177-3AD203B41FA5}">
                      <a16:colId xmlns:a16="http://schemas.microsoft.com/office/drawing/2014/main" val="642690570"/>
                    </a:ext>
                  </a:extLst>
                </a:gridCol>
                <a:gridCol w="4280163">
                  <a:extLst>
                    <a:ext uri="{9D8B030D-6E8A-4147-A177-3AD203B41FA5}">
                      <a16:colId xmlns:a16="http://schemas.microsoft.com/office/drawing/2014/main" val="1314765195"/>
                    </a:ext>
                  </a:extLst>
                </a:gridCol>
              </a:tblGrid>
              <a:tr h="777687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减速器发热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减速器润滑油少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润滑油种类不对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添加润滑油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按要求加润滑油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extLst>
                  <a:ext uri="{0D108BD9-81ED-4DB2-BD59-A6C34878D82A}">
                    <a16:rowId xmlns:a16="http://schemas.microsoft.com/office/drawing/2014/main" val="4163259855"/>
                  </a:ext>
                </a:extLst>
              </a:tr>
              <a:tr h="1197605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减速器噪音大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缺润滑油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轴承缺油或损坏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安装螺栓松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按要求加润滑油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润滑或更换轴承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紧固安装螺栓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extLst>
                  <a:ext uri="{0D108BD9-81ED-4DB2-BD59-A6C34878D82A}">
                    <a16:rowId xmlns:a16="http://schemas.microsoft.com/office/drawing/2014/main" val="59103377"/>
                  </a:ext>
                </a:extLst>
              </a:tr>
              <a:tr h="35777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减速器振动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地脚螺栓松动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紧固地脚螺栓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extLst>
                  <a:ext uri="{0D108BD9-81ED-4DB2-BD59-A6C34878D82A}">
                    <a16:rowId xmlns:a16="http://schemas.microsoft.com/office/drawing/2014/main" val="3853650971"/>
                  </a:ext>
                </a:extLst>
              </a:tr>
              <a:tr h="777687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减速器漏油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油堵松动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轴承油封损坏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紧固油堵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更换油封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extLst>
                  <a:ext uri="{0D108BD9-81ED-4DB2-BD59-A6C34878D82A}">
                    <a16:rowId xmlns:a16="http://schemas.microsoft.com/office/drawing/2014/main" val="1643733015"/>
                  </a:ext>
                </a:extLst>
              </a:tr>
              <a:tr h="777687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驱动链条过度磨损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驱动链和链轮位置不正确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润滑不良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重新调整驱动链和链轮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清洗链轮、链条、加润滑油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extLst>
                  <a:ext uri="{0D108BD9-81ED-4DB2-BD59-A6C34878D82A}">
                    <a16:rowId xmlns:a16="http://schemas.microsoft.com/office/drawing/2014/main" val="823469567"/>
                  </a:ext>
                </a:extLst>
              </a:tr>
              <a:tr h="777687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驱动链条运行噪音大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驱动链间隙不合适</a:t>
                      </a:r>
                      <a:r>
                        <a:rPr lang="en-US" sz="1800" kern="100">
                          <a:effectLst/>
                        </a:rPr>
                        <a:t>,</a:t>
                      </a:r>
                      <a:r>
                        <a:rPr lang="zh-CN" sz="1800" kern="100">
                          <a:effectLst/>
                        </a:rPr>
                        <a:t>驱动链倾斜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重新调整驱动链和链轮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清洗链轮、链条、加润滑油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extLst>
                  <a:ext uri="{0D108BD9-81ED-4DB2-BD59-A6C34878D82A}">
                    <a16:rowId xmlns:a16="http://schemas.microsoft.com/office/drawing/2014/main" val="464303050"/>
                  </a:ext>
                </a:extLst>
              </a:tr>
              <a:tr h="777687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驱动链条脉动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啮合间隙太大，驱动链太松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驱动链或牵引链磨损严重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调整支撑轨，调整张紧链轮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更换已严重磨损的件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054" marR="17054" marT="0" marB="0"/>
                </a:tc>
                <a:extLst>
                  <a:ext uri="{0D108BD9-81ED-4DB2-BD59-A6C34878D82A}">
                    <a16:rowId xmlns:a16="http://schemas.microsoft.com/office/drawing/2014/main" val="525610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4915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15A47FD-9FB1-3DB6-9496-7B05C9204741}"/>
              </a:ext>
            </a:extLst>
          </p:cNvPr>
          <p:cNvSpPr txBox="1"/>
          <p:nvPr/>
        </p:nvSpPr>
        <p:spPr>
          <a:xfrm>
            <a:off x="240631" y="553050"/>
            <a:ext cx="8979568" cy="2295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七、张紧装置</a:t>
            </a:r>
            <a:r>
              <a:rPr lang="en-US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zh-CN" altLang="zh-CN" sz="2000" b="1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、张紧装置的功能 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张紧装置是吸收链条从传动装置绕出时所产生的松弛（如因链条磨损、温度变化等原因）并使其保持一定张力的装置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、摘除多余链条的方法：当张紧装置的一侧链条的伸长量稍大于牵引链整个间距的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1/2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时，就要从链条上摘除一整个间距长度的链条。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、张紧装置的故障及维修方法见表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F86E80C-BA3D-030C-33A2-17AEC24CA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789281"/>
              </p:ext>
            </p:extLst>
          </p:nvPr>
        </p:nvGraphicFramePr>
        <p:xfrm>
          <a:off x="497306" y="3509008"/>
          <a:ext cx="9256294" cy="23928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85494">
                  <a:extLst>
                    <a:ext uri="{9D8B030D-6E8A-4147-A177-3AD203B41FA5}">
                      <a16:colId xmlns:a16="http://schemas.microsoft.com/office/drawing/2014/main" val="243742071"/>
                    </a:ext>
                  </a:extLst>
                </a:gridCol>
                <a:gridCol w="3285400">
                  <a:extLst>
                    <a:ext uri="{9D8B030D-6E8A-4147-A177-3AD203B41FA5}">
                      <a16:colId xmlns:a16="http://schemas.microsoft.com/office/drawing/2014/main" val="3346625303"/>
                    </a:ext>
                  </a:extLst>
                </a:gridCol>
                <a:gridCol w="3285400">
                  <a:extLst>
                    <a:ext uri="{9D8B030D-6E8A-4147-A177-3AD203B41FA5}">
                      <a16:colId xmlns:a16="http://schemas.microsoft.com/office/drawing/2014/main" val="6883232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故 障 型 式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故 障 原 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维 修 方 法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895212891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张力不合适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运行到极限位置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拆掉一整个间距长度的链条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417642212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拉力不足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增大拉力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62449683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接头损坏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更换借图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4154823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严重漏油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密封件损坏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更换密封盖，并检查光轮轮毂是否有损坏，必要时更换新的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00071676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浮动架移动不灵活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伸缩轨有脏物或油污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擦拭干净并加润滑脂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946133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轴承磨损或损坏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更换轴承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332009647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F4D4E54C-01A6-FB87-90B3-84E1ACB8956B}"/>
              </a:ext>
            </a:extLst>
          </p:cNvPr>
          <p:cNvSpPr txBox="1"/>
          <p:nvPr/>
        </p:nvSpPr>
        <p:spPr>
          <a:xfrm>
            <a:off x="1678405" y="2901548"/>
            <a:ext cx="6104020" cy="527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4800" algn="ctr" fontAlgn="b">
              <a:lnSpc>
                <a:spcPct val="2000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 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张紧装置的故障及维修方法</a:t>
            </a:r>
            <a:endParaRPr lang="zh-CN" altLang="zh-CN" sz="20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693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FDA33C3F-AA61-452C-1AB2-90621B2A73D0}"/>
              </a:ext>
            </a:extLst>
          </p:cNvPr>
          <p:cNvSpPr txBox="1"/>
          <p:nvPr/>
        </p:nvSpPr>
        <p:spPr>
          <a:xfrm>
            <a:off x="983051" y="401532"/>
            <a:ext cx="8899357" cy="1333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八、辅助部件</a:t>
            </a:r>
            <a:r>
              <a:rPr lang="en-US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endParaRPr lang="zh-CN" altLang="zh-CN" sz="2000" b="1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、辅助部件的功能 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辅助部件安装在设备的侧面，用于辅助运动部件运行。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、护性维护见表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13D8E6F-95E6-06DC-C6E9-4731EFAFF6BF}"/>
              </a:ext>
            </a:extLst>
          </p:cNvPr>
          <p:cNvSpPr txBox="1"/>
          <p:nvPr/>
        </p:nvSpPr>
        <p:spPr>
          <a:xfrm>
            <a:off x="902369" y="1821785"/>
            <a:ext cx="6104020" cy="527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4800" algn="ctr" fontAlgn="b">
              <a:lnSpc>
                <a:spcPct val="2000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7 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防护性维修表</a:t>
            </a:r>
            <a:endParaRPr lang="zh-CN" altLang="zh-CN" sz="20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68A73D1E-9CDE-08EE-79C2-E50C2C6F3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495446"/>
              </p:ext>
            </p:extLst>
          </p:nvPr>
        </p:nvGraphicFramePr>
        <p:xfrm>
          <a:off x="983051" y="2362827"/>
          <a:ext cx="8319127" cy="1158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2364">
                  <a:extLst>
                    <a:ext uri="{9D8B030D-6E8A-4147-A177-3AD203B41FA5}">
                      <a16:colId xmlns:a16="http://schemas.microsoft.com/office/drawing/2014/main" val="1754628200"/>
                    </a:ext>
                  </a:extLst>
                </a:gridCol>
                <a:gridCol w="938591">
                  <a:extLst>
                    <a:ext uri="{9D8B030D-6E8A-4147-A177-3AD203B41FA5}">
                      <a16:colId xmlns:a16="http://schemas.microsoft.com/office/drawing/2014/main" val="1000632383"/>
                    </a:ext>
                  </a:extLst>
                </a:gridCol>
                <a:gridCol w="4336166">
                  <a:extLst>
                    <a:ext uri="{9D8B030D-6E8A-4147-A177-3AD203B41FA5}">
                      <a16:colId xmlns:a16="http://schemas.microsoft.com/office/drawing/2014/main" val="1349055065"/>
                    </a:ext>
                  </a:extLst>
                </a:gridCol>
                <a:gridCol w="801433">
                  <a:extLst>
                    <a:ext uri="{9D8B030D-6E8A-4147-A177-3AD203B41FA5}">
                      <a16:colId xmlns:a16="http://schemas.microsoft.com/office/drawing/2014/main" val="3045211852"/>
                    </a:ext>
                  </a:extLst>
                </a:gridCol>
                <a:gridCol w="1120573">
                  <a:extLst>
                    <a:ext uri="{9D8B030D-6E8A-4147-A177-3AD203B41FA5}">
                      <a16:colId xmlns:a16="http://schemas.microsoft.com/office/drawing/2014/main" val="30996333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名</a:t>
                      </a:r>
                      <a:r>
                        <a:rPr lang="en-US" sz="1800" kern="100" dirty="0">
                          <a:effectLst/>
                        </a:rPr>
                        <a:t>  </a:t>
                      </a:r>
                      <a:r>
                        <a:rPr lang="zh-CN" sz="1800" kern="100" dirty="0">
                          <a:effectLst/>
                        </a:rPr>
                        <a:t>称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周期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 修 内 容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日 期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检修者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123193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设备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30</a:t>
                      </a:r>
                      <a:r>
                        <a:rPr lang="zh-CN" sz="1800" kern="100" dirty="0">
                          <a:effectLst/>
                        </a:rPr>
                        <a:t>天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检查板磨损情况以及运动是否灵活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3796198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拉杆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30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检查气缸是否漏气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158405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接头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30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检查并拧紧接头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29990424"/>
                  </a:ext>
                </a:extLst>
              </a:tr>
            </a:tbl>
          </a:graphicData>
        </a:graphic>
      </p:graphicFrame>
      <p:sp>
        <p:nvSpPr>
          <p:cNvPr id="11" name="文本框 10">
            <a:extLst>
              <a:ext uri="{FF2B5EF4-FFF2-40B4-BE49-F238E27FC236}">
                <a16:creationId xmlns:a16="http://schemas.microsoft.com/office/drawing/2014/main" id="{A534436E-EC8C-DF16-6BB4-AD7163230EBB}"/>
              </a:ext>
            </a:extLst>
          </p:cNvPr>
          <p:cNvSpPr txBox="1"/>
          <p:nvPr/>
        </p:nvSpPr>
        <p:spPr>
          <a:xfrm>
            <a:off x="1046748" y="3625400"/>
            <a:ext cx="6104020" cy="371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、故障及维修方法见表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B94AE5F-583B-4531-2948-3A6D02DE6B96}"/>
              </a:ext>
            </a:extLst>
          </p:cNvPr>
          <p:cNvSpPr txBox="1"/>
          <p:nvPr/>
        </p:nvSpPr>
        <p:spPr>
          <a:xfrm>
            <a:off x="1046748" y="3798891"/>
            <a:ext cx="6104020" cy="527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4800" algn="ctr" fontAlgn="b">
              <a:lnSpc>
                <a:spcPct val="2000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 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故障及维修方法</a:t>
            </a:r>
            <a:endParaRPr lang="zh-CN" altLang="zh-CN" sz="20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37A58594-8726-24EE-5EE6-CD85E7D63A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165234"/>
              </p:ext>
            </p:extLst>
          </p:nvPr>
        </p:nvGraphicFramePr>
        <p:xfrm>
          <a:off x="1046748" y="4499351"/>
          <a:ext cx="8319126" cy="11581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8732">
                  <a:extLst>
                    <a:ext uri="{9D8B030D-6E8A-4147-A177-3AD203B41FA5}">
                      <a16:colId xmlns:a16="http://schemas.microsoft.com/office/drawing/2014/main" val="2828675815"/>
                    </a:ext>
                  </a:extLst>
                </a:gridCol>
                <a:gridCol w="3170197">
                  <a:extLst>
                    <a:ext uri="{9D8B030D-6E8A-4147-A177-3AD203B41FA5}">
                      <a16:colId xmlns:a16="http://schemas.microsoft.com/office/drawing/2014/main" val="2739493152"/>
                    </a:ext>
                  </a:extLst>
                </a:gridCol>
                <a:gridCol w="3170197">
                  <a:extLst>
                    <a:ext uri="{9D8B030D-6E8A-4147-A177-3AD203B41FA5}">
                      <a16:colId xmlns:a16="http://schemas.microsoft.com/office/drawing/2014/main" val="34814884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故障型式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故障原因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维</a:t>
                      </a:r>
                      <a:r>
                        <a:rPr lang="en-US" sz="1800" kern="100">
                          <a:effectLst/>
                        </a:rPr>
                        <a:t>  </a:t>
                      </a:r>
                      <a:r>
                        <a:rPr lang="zh-CN" sz="1800" kern="100">
                          <a:effectLst/>
                        </a:rPr>
                        <a:t>修</a:t>
                      </a:r>
                      <a:r>
                        <a:rPr lang="en-US" sz="1800" kern="100">
                          <a:effectLst/>
                        </a:rPr>
                        <a:t>  </a:t>
                      </a:r>
                      <a:r>
                        <a:rPr lang="zh-CN" sz="1800" kern="100">
                          <a:effectLst/>
                        </a:rPr>
                        <a:t>方</a:t>
                      </a:r>
                      <a:r>
                        <a:rPr lang="en-US" sz="1800" kern="100">
                          <a:effectLst/>
                        </a:rPr>
                        <a:t>  </a:t>
                      </a:r>
                      <a:r>
                        <a:rPr lang="zh-CN" sz="1800" kern="100">
                          <a:effectLst/>
                        </a:rPr>
                        <a:t>法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789444231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动作缓慢或卡阻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连接处有脏物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清洗并润滑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9759935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流量控制阀失调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调节流量控制阀使流量合适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24795635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软管或接头漏气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紧固连接处或更换软管、接头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824339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305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BFCA5D49-EDA3-57B8-8319-EDFDC3C5602B}"/>
              </a:ext>
            </a:extLst>
          </p:cNvPr>
          <p:cNvSpPr txBox="1"/>
          <p:nvPr/>
        </p:nvSpPr>
        <p:spPr>
          <a:xfrm>
            <a:off x="689811" y="1323554"/>
            <a:ext cx="8466220" cy="3577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九、气路控制单元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、气路单元的种类和功能 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气路单元是控制气缸动作的装置，它由分水滤气器、调压阀、油雾器及电磁阀等气动元件组成，在气路单元的进气端，设有截止阀，以便于气路单元及气缸的维修。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气路单元各元件的功能如下：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1)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 分水滤气器—分离并除去压缩空气中的水分和杂质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2)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 调压阀—调节气缸所需要的压缩空气压力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3)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 油雾器—润滑电磁阀和气缸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4)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 电磁换向阀—控制气缸运动方向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5)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 排气消声节流阀—控制气缸运动速度，消除排气燥声</a:t>
            </a:r>
          </a:p>
        </p:txBody>
      </p:sp>
    </p:spTree>
    <p:extLst>
      <p:ext uri="{BB962C8B-B14F-4D97-AF65-F5344CB8AC3E}">
        <p14:creationId xmlns:p14="http://schemas.microsoft.com/office/powerpoint/2010/main" val="3026472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EBC2E51-E8D9-F307-5904-331EAE7B3C9E}"/>
              </a:ext>
            </a:extLst>
          </p:cNvPr>
          <p:cNvSpPr txBox="1"/>
          <p:nvPr/>
        </p:nvSpPr>
        <p:spPr>
          <a:xfrm>
            <a:off x="292769" y="536043"/>
            <a:ext cx="6104020" cy="371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en-US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、气路单元的防护性维护见表</a:t>
            </a:r>
            <a:r>
              <a:rPr lang="en-US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9</a:t>
            </a:r>
            <a:r>
              <a:rPr lang="zh-CN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469C00D-604C-5D03-60E6-281F7BC69F67}"/>
              </a:ext>
            </a:extLst>
          </p:cNvPr>
          <p:cNvSpPr txBox="1"/>
          <p:nvPr/>
        </p:nvSpPr>
        <p:spPr>
          <a:xfrm>
            <a:off x="292769" y="907748"/>
            <a:ext cx="6104020" cy="527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304800" algn="ctr" fontAlgn="b">
              <a:lnSpc>
                <a:spcPct val="2000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9 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气路单元的防护性维护</a:t>
            </a:r>
            <a:endParaRPr lang="zh-CN" altLang="zh-CN" sz="20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FA33640-ED49-334F-696C-06995DDEDA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696098"/>
              </p:ext>
            </p:extLst>
          </p:nvPr>
        </p:nvGraphicFramePr>
        <p:xfrm>
          <a:off x="491289" y="1568351"/>
          <a:ext cx="8492289" cy="49708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0785">
                  <a:extLst>
                    <a:ext uri="{9D8B030D-6E8A-4147-A177-3AD203B41FA5}">
                      <a16:colId xmlns:a16="http://schemas.microsoft.com/office/drawing/2014/main" val="1971965792"/>
                    </a:ext>
                  </a:extLst>
                </a:gridCol>
                <a:gridCol w="3001460">
                  <a:extLst>
                    <a:ext uri="{9D8B030D-6E8A-4147-A177-3AD203B41FA5}">
                      <a16:colId xmlns:a16="http://schemas.microsoft.com/office/drawing/2014/main" val="1465657279"/>
                    </a:ext>
                  </a:extLst>
                </a:gridCol>
                <a:gridCol w="3001460">
                  <a:extLst>
                    <a:ext uri="{9D8B030D-6E8A-4147-A177-3AD203B41FA5}">
                      <a16:colId xmlns:a16="http://schemas.microsoft.com/office/drawing/2014/main" val="415925150"/>
                    </a:ext>
                  </a:extLst>
                </a:gridCol>
                <a:gridCol w="849292">
                  <a:extLst>
                    <a:ext uri="{9D8B030D-6E8A-4147-A177-3AD203B41FA5}">
                      <a16:colId xmlns:a16="http://schemas.microsoft.com/office/drawing/2014/main" val="1861950510"/>
                    </a:ext>
                  </a:extLst>
                </a:gridCol>
                <a:gridCol w="849292">
                  <a:extLst>
                    <a:ext uri="{9D8B030D-6E8A-4147-A177-3AD203B41FA5}">
                      <a16:colId xmlns:a16="http://schemas.microsoft.com/office/drawing/2014/main" val="3786125734"/>
                    </a:ext>
                  </a:extLst>
                </a:gridCol>
              </a:tblGrid>
              <a:tr h="419442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名称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周期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</a:t>
                      </a:r>
                      <a:r>
                        <a:rPr lang="en-US" sz="1800" kern="100">
                          <a:effectLst/>
                        </a:rPr>
                        <a:t>  </a:t>
                      </a:r>
                      <a:r>
                        <a:rPr lang="zh-CN" sz="1800" kern="100">
                          <a:effectLst/>
                        </a:rPr>
                        <a:t>修</a:t>
                      </a:r>
                      <a:r>
                        <a:rPr lang="en-US" sz="1800" kern="100">
                          <a:effectLst/>
                        </a:rPr>
                        <a:t>  </a:t>
                      </a:r>
                      <a:r>
                        <a:rPr lang="zh-CN" sz="1800" kern="100">
                          <a:effectLst/>
                        </a:rPr>
                        <a:t>内</a:t>
                      </a:r>
                      <a:r>
                        <a:rPr lang="en-US" sz="1800" kern="100">
                          <a:effectLst/>
                        </a:rPr>
                        <a:t>  </a:t>
                      </a:r>
                      <a:r>
                        <a:rPr lang="zh-CN" sz="1800" kern="100">
                          <a:effectLst/>
                        </a:rPr>
                        <a:t>容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日期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检修者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3454658"/>
                  </a:ext>
                </a:extLst>
              </a:tr>
              <a:tr h="419442">
                <a:tc rowSpan="8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气路单元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7</a:t>
                      </a:r>
                      <a:r>
                        <a:rPr lang="zh-CN" sz="1800" kern="100" dirty="0">
                          <a:effectLst/>
                        </a:rPr>
                        <a:t>天 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检查分水滤气器并放水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4092958865"/>
                  </a:ext>
                </a:extLst>
              </a:tr>
              <a:tr h="41944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7</a:t>
                      </a:r>
                      <a:r>
                        <a:rPr lang="zh-CN" sz="1800" kern="100" dirty="0">
                          <a:effectLst/>
                        </a:rPr>
                        <a:t>天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检查调压阀</a:t>
                      </a:r>
                      <a:r>
                        <a:rPr lang="en-US" sz="1800" kern="100">
                          <a:effectLst/>
                        </a:rPr>
                        <a:t>,</a:t>
                      </a:r>
                      <a:r>
                        <a:rPr lang="zh-CN" sz="1800" kern="100">
                          <a:effectLst/>
                        </a:rPr>
                        <a:t>调定压力拧紧备母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167558047"/>
                  </a:ext>
                </a:extLst>
              </a:tr>
              <a:tr h="41944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15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检查油雾器油面并加油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4136284159"/>
                  </a:ext>
                </a:extLst>
              </a:tr>
              <a:tr h="41944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30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检查电磁阀动作可靠性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411640586"/>
                  </a:ext>
                </a:extLst>
              </a:tr>
              <a:tr h="41944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7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检查各元件有无漏气现象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448813328"/>
                  </a:ext>
                </a:extLst>
              </a:tr>
              <a:tr h="41944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30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检查电接点压力表的可靠性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686879521"/>
                  </a:ext>
                </a:extLst>
              </a:tr>
              <a:tr h="90875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7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检查气缸运行速度</a:t>
                      </a:r>
                      <a:r>
                        <a:rPr lang="en-US" sz="1800" kern="100" dirty="0">
                          <a:effectLst/>
                        </a:rPr>
                        <a:t>,</a:t>
                      </a:r>
                      <a:r>
                        <a:rPr lang="zh-CN" sz="1800" kern="100" dirty="0">
                          <a:effectLst/>
                        </a:rPr>
                        <a:t>调节并拧紧节流阀螺母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927729611"/>
                  </a:ext>
                </a:extLst>
              </a:tr>
              <a:tr h="90875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30</a:t>
                      </a:r>
                      <a:r>
                        <a:rPr lang="zh-CN" sz="1800" kern="100">
                          <a:effectLst/>
                        </a:rPr>
                        <a:t>天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检查安全阀</a:t>
                      </a:r>
                      <a:r>
                        <a:rPr lang="en-US" sz="1800" kern="100" dirty="0">
                          <a:effectLst/>
                        </a:rPr>
                        <a:t>,</a:t>
                      </a:r>
                      <a:r>
                        <a:rPr lang="zh-CN" sz="1800" kern="100" dirty="0">
                          <a:effectLst/>
                        </a:rPr>
                        <a:t>调定压力并拧紧备母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清理脏物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69818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758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9C7B97BA-EACA-0A1D-2A2A-74695FB0BFE0}"/>
              </a:ext>
            </a:extLst>
          </p:cNvPr>
          <p:cNvSpPr txBox="1"/>
          <p:nvPr/>
        </p:nvSpPr>
        <p:spPr>
          <a:xfrm>
            <a:off x="0" y="487916"/>
            <a:ext cx="6104020" cy="371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en-US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、气路单元的故障及维修见表</a:t>
            </a:r>
            <a:r>
              <a:rPr lang="en-US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lang="zh-CN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CC409F7-3AFD-B10F-BC3D-917746955F70}"/>
              </a:ext>
            </a:extLst>
          </p:cNvPr>
          <p:cNvSpPr txBox="1"/>
          <p:nvPr/>
        </p:nvSpPr>
        <p:spPr>
          <a:xfrm>
            <a:off x="1656348" y="1131936"/>
            <a:ext cx="6104020" cy="527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4800" algn="ctr" fontAlgn="b">
              <a:lnSpc>
                <a:spcPct val="2000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 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气路单元故障及维修方法</a:t>
            </a:r>
            <a:endParaRPr lang="zh-CN" altLang="zh-CN" sz="20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11E24C6D-40E1-2366-1CBE-0664FBE0A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598126"/>
              </p:ext>
            </p:extLst>
          </p:nvPr>
        </p:nvGraphicFramePr>
        <p:xfrm>
          <a:off x="737938" y="1931703"/>
          <a:ext cx="8935451" cy="39598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2773">
                  <a:extLst>
                    <a:ext uri="{9D8B030D-6E8A-4147-A177-3AD203B41FA5}">
                      <a16:colId xmlns:a16="http://schemas.microsoft.com/office/drawing/2014/main" val="1717441574"/>
                    </a:ext>
                  </a:extLst>
                </a:gridCol>
                <a:gridCol w="3198637">
                  <a:extLst>
                    <a:ext uri="{9D8B030D-6E8A-4147-A177-3AD203B41FA5}">
                      <a16:colId xmlns:a16="http://schemas.microsoft.com/office/drawing/2014/main" val="2942037244"/>
                    </a:ext>
                  </a:extLst>
                </a:gridCol>
                <a:gridCol w="3554041">
                  <a:extLst>
                    <a:ext uri="{9D8B030D-6E8A-4147-A177-3AD203B41FA5}">
                      <a16:colId xmlns:a16="http://schemas.microsoft.com/office/drawing/2014/main" val="11830595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故 障 型 式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故 障 原 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维 修 方 法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82130536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软管漏气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卡箍松动 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软管破损 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紧固或更换卡箍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更换软管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35116737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电磁阀不动作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电控失灵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电磁阀线圈烧坏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电磁阀阀芯不动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链轮轴轴承损坏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查明原因作相应处理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更换线圈或电磁阀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清洗或更换电磁阀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更换轴承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51414277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气缸动作过快或缓慢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气压低 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节流阀失调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检查气路及阀门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调整或更换节流阀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3232641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电接点压力表频繁报警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压力调得过高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压力表失灵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重新调整压力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更换压力表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490765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张紧气路单元不起作用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单向阀失灵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安全阀失灵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更换单向阀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调高安全阀出口压力或更换安全阀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4163243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275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8C42FFD6-EE16-F62B-2100-353E11D66AEE}"/>
              </a:ext>
            </a:extLst>
          </p:cNvPr>
          <p:cNvSpPr txBox="1"/>
          <p:nvPr/>
        </p:nvSpPr>
        <p:spPr>
          <a:xfrm>
            <a:off x="1719808" y="1181183"/>
            <a:ext cx="8305799" cy="3898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一、前言 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 设备是一种先进而复杂的物料设备，而且多和其他类型的设备一起，通过可编程控制器或计算机控制，成为高度机电一体化的运动、执行系统。因此应对所有使用管理设备的工作人员进行有关机械、电气、计算机等方面的培训和安全生产教育，严格遵守有关操作规程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、应由专门人员管理设备，启动和停止设备的运行。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、应根据使用情况制定设备设备小修、中修、大修计划，并认真详细地填写维修记录。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 对负责设备维修保养人员进行专门的培训，使之掌握设备结构特点、熟悉设备性能和控制原理。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 在正常条件下工作的设备，按本手册进行设备的维修保养；在恶劣条件（如高温、潮湿、粉尘等环境）下工作的设备，应进行更加频繁的设备维修保养。</a:t>
            </a:r>
          </a:p>
        </p:txBody>
      </p:sp>
    </p:spTree>
    <p:extLst>
      <p:ext uri="{BB962C8B-B14F-4D97-AF65-F5344CB8AC3E}">
        <p14:creationId xmlns:p14="http://schemas.microsoft.com/office/powerpoint/2010/main" val="3731730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546DA7D8-46D9-10BC-1272-030DFD639BDA}"/>
              </a:ext>
            </a:extLst>
          </p:cNvPr>
          <p:cNvSpPr txBox="1"/>
          <p:nvPr/>
        </p:nvSpPr>
        <p:spPr>
          <a:xfrm>
            <a:off x="401053" y="649666"/>
            <a:ext cx="8706852" cy="26159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二、设备的预防性维护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设备的预防性维护的目的是系统地检查、保养设备，使之处于正常工作状态。预防性维护可以早期发现设备的小毛病并及时加以处理，避免这些小毛病酿成大患，造成必须大修或更换主要零部件的后果。预防性维护由设备维修保养人员进行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为能使设备经常的处于正常的工作状态，应认真地填写《设备维修保养日志》（见表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 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）。 如果能认真、及时、正确地填写此表，将会得到一份有价值的设备运行、保养、维修档案，可以不断地积累经验，使各零部件能经常处于良好的工作状态，从而减少了维修时间和费用，保证了整个系统的正常运行。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2766431E-373E-9D3A-F8E5-BEF8D63B15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158361"/>
              </p:ext>
            </p:extLst>
          </p:nvPr>
        </p:nvGraphicFramePr>
        <p:xfrm>
          <a:off x="2076450" y="4155133"/>
          <a:ext cx="5800723" cy="14404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3262">
                  <a:extLst>
                    <a:ext uri="{9D8B030D-6E8A-4147-A177-3AD203B41FA5}">
                      <a16:colId xmlns:a16="http://schemas.microsoft.com/office/drawing/2014/main" val="3868123150"/>
                    </a:ext>
                  </a:extLst>
                </a:gridCol>
                <a:gridCol w="686961">
                  <a:extLst>
                    <a:ext uri="{9D8B030D-6E8A-4147-A177-3AD203B41FA5}">
                      <a16:colId xmlns:a16="http://schemas.microsoft.com/office/drawing/2014/main" val="890063188"/>
                    </a:ext>
                  </a:extLst>
                </a:gridCol>
                <a:gridCol w="864262">
                  <a:extLst>
                    <a:ext uri="{9D8B030D-6E8A-4147-A177-3AD203B41FA5}">
                      <a16:colId xmlns:a16="http://schemas.microsoft.com/office/drawing/2014/main" val="2793240778"/>
                    </a:ext>
                  </a:extLst>
                </a:gridCol>
                <a:gridCol w="1075879">
                  <a:extLst>
                    <a:ext uri="{9D8B030D-6E8A-4147-A177-3AD203B41FA5}">
                      <a16:colId xmlns:a16="http://schemas.microsoft.com/office/drawing/2014/main" val="1706301013"/>
                    </a:ext>
                  </a:extLst>
                </a:gridCol>
                <a:gridCol w="864262">
                  <a:extLst>
                    <a:ext uri="{9D8B030D-6E8A-4147-A177-3AD203B41FA5}">
                      <a16:colId xmlns:a16="http://schemas.microsoft.com/office/drawing/2014/main" val="592149308"/>
                    </a:ext>
                  </a:extLst>
                </a:gridCol>
                <a:gridCol w="786097">
                  <a:extLst>
                    <a:ext uri="{9D8B030D-6E8A-4147-A177-3AD203B41FA5}">
                      <a16:colId xmlns:a16="http://schemas.microsoft.com/office/drawing/2014/main" val="2249996431"/>
                    </a:ext>
                  </a:extLst>
                </a:gridCol>
              </a:tblGrid>
              <a:tr h="28829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zh-CN" sz="1400" kern="100">
                          <a:effectLst/>
                        </a:rPr>
                        <a:t>设备编号 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zh-CN" sz="1400" kern="100">
                          <a:effectLst/>
                        </a:rPr>
                        <a:t>日</a:t>
                      </a:r>
                      <a:r>
                        <a:rPr lang="en-US" sz="1400" kern="100">
                          <a:effectLst/>
                        </a:rPr>
                        <a:t>  </a:t>
                      </a:r>
                      <a:r>
                        <a:rPr lang="zh-CN" sz="1400" kern="100">
                          <a:effectLst/>
                        </a:rPr>
                        <a:t>期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zh-CN" sz="1400" kern="100">
                          <a:effectLst/>
                        </a:rPr>
                        <a:t>事故现象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zh-CN" sz="1400" kern="100">
                          <a:effectLst/>
                        </a:rPr>
                        <a:t>维修方式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zh-CN" sz="1400" kern="100">
                          <a:effectLst/>
                        </a:rPr>
                        <a:t>事故原因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zh-CN" sz="1400" kern="100">
                          <a:effectLst/>
                        </a:rPr>
                        <a:t>操作者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66502658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845869319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139846296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70965376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4425852-5B06-0BA5-FA74-E50B262ED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50" y="3504812"/>
            <a:ext cx="57054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ctr" defTabSz="914400" rtl="0" eaLnBrk="0" fontAlgn="b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</a:t>
            </a:r>
            <a:r>
              <a:rPr kumimoji="0" lang="en-US" altLang="zh-CN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 </a:t>
            </a:r>
            <a:r>
              <a:rPr kumimoji="0" lang="zh-CN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设备维护保养日志</a:t>
            </a: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15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C66957F5-4D36-FF81-2B4E-7A7F057980F4}"/>
              </a:ext>
            </a:extLst>
          </p:cNvPr>
          <p:cNvSpPr txBox="1"/>
          <p:nvPr/>
        </p:nvSpPr>
        <p:spPr>
          <a:xfrm>
            <a:off x="967289" y="1163885"/>
            <a:ext cx="8337132" cy="3257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三、便于维修的要求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、把所有的有问题的按顺序编号。这样做便于生产和维修人员识别。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、把所有的辅助设备按顺序编号。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、把所有的驱动装置按顺序编号。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选择一个便于观察牵引链条的位置，这个位置必须在能观察到整条链的位置上。在检查链条时，在开始处打上标记，以便全线都被检查到。在检查（或使用）过程中发现链条“坏了”的地方用油漆做标记，稍后进行修理。如果此线正在调试未投产使用时，可按急停按钮，使设备停止运行进行修理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、在适当位置侧面开一段口，用于观察车轮。一般在靠近检修区、沿着运行回路上设一出口，以便在需要检修。</a:t>
            </a:r>
          </a:p>
        </p:txBody>
      </p:sp>
    </p:spTree>
    <p:extLst>
      <p:ext uri="{BB962C8B-B14F-4D97-AF65-F5344CB8AC3E}">
        <p14:creationId xmlns:p14="http://schemas.microsoft.com/office/powerpoint/2010/main" val="3539973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A9C923D6-9835-E899-832E-3CE27EC24C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757598"/>
              </p:ext>
            </p:extLst>
          </p:nvPr>
        </p:nvGraphicFramePr>
        <p:xfrm>
          <a:off x="1268254" y="2011469"/>
          <a:ext cx="7490077" cy="42075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6841">
                  <a:extLst>
                    <a:ext uri="{9D8B030D-6E8A-4147-A177-3AD203B41FA5}">
                      <a16:colId xmlns:a16="http://schemas.microsoft.com/office/drawing/2014/main" val="994164932"/>
                    </a:ext>
                  </a:extLst>
                </a:gridCol>
                <a:gridCol w="1510066">
                  <a:extLst>
                    <a:ext uri="{9D8B030D-6E8A-4147-A177-3AD203B41FA5}">
                      <a16:colId xmlns:a16="http://schemas.microsoft.com/office/drawing/2014/main" val="652746538"/>
                    </a:ext>
                  </a:extLst>
                </a:gridCol>
                <a:gridCol w="1510066">
                  <a:extLst>
                    <a:ext uri="{9D8B030D-6E8A-4147-A177-3AD203B41FA5}">
                      <a16:colId xmlns:a16="http://schemas.microsoft.com/office/drawing/2014/main" val="2760331620"/>
                    </a:ext>
                  </a:extLst>
                </a:gridCol>
                <a:gridCol w="1566552">
                  <a:extLst>
                    <a:ext uri="{9D8B030D-6E8A-4147-A177-3AD203B41FA5}">
                      <a16:colId xmlns:a16="http://schemas.microsoft.com/office/drawing/2014/main" val="2002444186"/>
                    </a:ext>
                  </a:extLst>
                </a:gridCol>
                <a:gridCol w="1566552">
                  <a:extLst>
                    <a:ext uri="{9D8B030D-6E8A-4147-A177-3AD203B41FA5}">
                      <a16:colId xmlns:a16="http://schemas.microsoft.com/office/drawing/2014/main" val="3441673013"/>
                    </a:ext>
                  </a:extLst>
                </a:gridCol>
              </a:tblGrid>
              <a:tr h="2328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设备名称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零部件名称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润滑方式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润滑周期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建议用润滑剂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811592697"/>
                  </a:ext>
                </a:extLst>
              </a:tr>
              <a:tr h="232856">
                <a:tc rowSpan="8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驱动装置</a:t>
                      </a:r>
                      <a:endParaRPr lang="zh-CN" sz="1400" kern="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电机 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见电机铭牌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589489767"/>
                  </a:ext>
                </a:extLst>
              </a:tr>
              <a:tr h="2328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减速器</a:t>
                      </a:r>
                      <a:r>
                        <a:rPr lang="en-US" sz="1050" kern="100">
                          <a:effectLst/>
                        </a:rPr>
                        <a:t>(</a:t>
                      </a:r>
                      <a:r>
                        <a:rPr lang="zh-CN" sz="1050" kern="100">
                          <a:effectLst/>
                        </a:rPr>
                        <a:t>齿轮传动</a:t>
                      </a:r>
                      <a:r>
                        <a:rPr lang="en-US" sz="1050" kern="100">
                          <a:effectLst/>
                        </a:rPr>
                        <a:t>)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用户自定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50</a:t>
                      </a:r>
                      <a:r>
                        <a:rPr lang="zh-CN" sz="1050" kern="100">
                          <a:effectLst/>
                        </a:rPr>
                        <a:t>号机械油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871181854"/>
                  </a:ext>
                </a:extLst>
              </a:tr>
              <a:tr h="2328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链轮 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油嘴加油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20</a:t>
                      </a:r>
                      <a:r>
                        <a:rPr lang="zh-CN" sz="1050" kern="100">
                          <a:effectLst/>
                        </a:rPr>
                        <a:t>－</a:t>
                      </a: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号机械油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222200535"/>
                  </a:ext>
                </a:extLst>
              </a:tr>
              <a:tr h="2328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驱动链条和驱动爪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人工刷油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20</a:t>
                      </a:r>
                      <a:r>
                        <a:rPr lang="zh-CN" sz="1050" kern="100">
                          <a:effectLst/>
                        </a:rPr>
                        <a:t>－</a:t>
                      </a: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号机械油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76012045"/>
                  </a:ext>
                </a:extLst>
              </a:tr>
              <a:tr h="2328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张紧螺杆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人工除尘、涂油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20</a:t>
                      </a:r>
                      <a:r>
                        <a:rPr lang="zh-CN" sz="1050" kern="100">
                          <a:effectLst/>
                        </a:rPr>
                        <a:t>－</a:t>
                      </a: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号机械油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717856772"/>
                  </a:ext>
                </a:extLst>
              </a:tr>
              <a:tr h="2328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滚子列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油嘴加油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ZG-2</a:t>
                      </a:r>
                      <a:r>
                        <a:rPr lang="zh-CN" sz="1050" kern="100">
                          <a:effectLst/>
                        </a:rPr>
                        <a:t>钙基润滑脂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887726667"/>
                  </a:ext>
                </a:extLst>
              </a:tr>
              <a:tr h="2328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轴承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油嘴加油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ZG-2</a:t>
                      </a:r>
                      <a:r>
                        <a:rPr lang="zh-CN" sz="1050" kern="100">
                          <a:effectLst/>
                        </a:rPr>
                        <a:t>钙基润滑脂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597604522"/>
                  </a:ext>
                </a:extLst>
              </a:tr>
              <a:tr h="2328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支承轨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人工刷油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20</a:t>
                      </a:r>
                      <a:r>
                        <a:rPr lang="zh-CN" sz="1050" kern="100">
                          <a:effectLst/>
                        </a:rPr>
                        <a:t>－</a:t>
                      </a: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号机械油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740807167"/>
                  </a:ext>
                </a:extLst>
              </a:tr>
              <a:tr h="232856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200" kern="100">
                          <a:effectLst/>
                        </a:rPr>
                        <a:t>张紧装置</a:t>
                      </a:r>
                      <a:endParaRPr lang="zh-CN" sz="1400" kern="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伸缩接头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人工刷油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20</a:t>
                      </a:r>
                      <a:r>
                        <a:rPr lang="zh-CN" sz="1050" kern="100">
                          <a:effectLst/>
                        </a:rPr>
                        <a:t>－</a:t>
                      </a: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号机械油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838754764"/>
                  </a:ext>
                </a:extLst>
              </a:tr>
              <a:tr h="2328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轴承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油嘴加油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ZG-2</a:t>
                      </a:r>
                      <a:r>
                        <a:rPr lang="zh-CN" sz="1050" kern="100">
                          <a:effectLst/>
                        </a:rPr>
                        <a:t>钙基润滑脂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800415822"/>
                  </a:ext>
                </a:extLst>
              </a:tr>
              <a:tr h="2328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 dirty="0">
                          <a:effectLst/>
                        </a:rPr>
                        <a:t>走轮</a:t>
                      </a:r>
                      <a:endParaRPr lang="zh-CN" sz="1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油嘴加油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ZG-2</a:t>
                      </a:r>
                      <a:r>
                        <a:rPr lang="zh-CN" sz="1050" kern="100">
                          <a:effectLst/>
                        </a:rPr>
                        <a:t>钙基润滑脂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897771084"/>
                  </a:ext>
                </a:extLst>
              </a:tr>
              <a:tr h="2328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导轮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油嘴加油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ZG-2</a:t>
                      </a:r>
                      <a:r>
                        <a:rPr lang="zh-CN" sz="1050" kern="100">
                          <a:effectLst/>
                        </a:rPr>
                        <a:t>钙基润滑脂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155689965"/>
                  </a:ext>
                </a:extLst>
              </a:tr>
              <a:tr h="232856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运动部件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车轮 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油嘴加油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ZG-2</a:t>
                      </a:r>
                      <a:r>
                        <a:rPr lang="zh-CN" sz="1050" kern="100">
                          <a:effectLst/>
                        </a:rPr>
                        <a:t>钙基润滑脂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911773310"/>
                  </a:ext>
                </a:extLst>
              </a:tr>
              <a:tr h="2328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导轮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油嘴加油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ZG-2</a:t>
                      </a:r>
                      <a:r>
                        <a:rPr lang="zh-CN" sz="1050" kern="100">
                          <a:effectLst/>
                        </a:rPr>
                        <a:t>钙基润滑脂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4133392861"/>
                  </a:ext>
                </a:extLst>
              </a:tr>
              <a:tr h="48186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连接部位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直接在滑动面和旋转轴处加油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20</a:t>
                      </a:r>
                      <a:r>
                        <a:rPr lang="zh-CN" sz="1050" kern="100">
                          <a:effectLst/>
                        </a:rPr>
                        <a:t>－</a:t>
                      </a: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号机械油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4035132496"/>
                  </a:ext>
                </a:extLst>
              </a:tr>
              <a:tr h="2328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辅助部件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转轴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zh-CN" sz="1050" kern="100">
                          <a:effectLst/>
                        </a:rPr>
                        <a:t>直接往转轴处注油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>
                          <a:effectLst/>
                        </a:rPr>
                        <a:t>30</a:t>
                      </a:r>
                      <a:r>
                        <a:rPr lang="zh-CN" sz="105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050" kern="100" dirty="0">
                          <a:effectLst/>
                        </a:rPr>
                        <a:t>20</a:t>
                      </a:r>
                      <a:r>
                        <a:rPr lang="zh-CN" sz="1050" kern="100" dirty="0">
                          <a:effectLst/>
                        </a:rPr>
                        <a:t>－</a:t>
                      </a:r>
                      <a:r>
                        <a:rPr lang="en-US" sz="1050" kern="100" dirty="0">
                          <a:effectLst/>
                        </a:rPr>
                        <a:t>30</a:t>
                      </a:r>
                      <a:r>
                        <a:rPr lang="zh-CN" sz="1050" kern="100" dirty="0">
                          <a:effectLst/>
                        </a:rPr>
                        <a:t>号机械油</a:t>
                      </a:r>
                      <a:endParaRPr lang="zh-CN" sz="1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13295096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DA3627D4-E020-C933-54AE-80470133B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75" y="766414"/>
            <a:ext cx="8512425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04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kumimoji="0" lang="zh-CN" altLang="zh-CN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四</a:t>
            </a:r>
            <a:r>
              <a:rPr kumimoji="0" lang="zh-CN" altLang="zh-CN" sz="2000" b="1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、润滑</a:t>
            </a:r>
            <a:r>
              <a:rPr kumimoji="0" lang="zh-CN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kumimoji="0" lang="en-US" altLang="zh-CN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defTabSz="914400"/>
            <a:r>
              <a:rPr lang="en-US" altLang="zh-CN" sz="16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、表</a:t>
            </a:r>
            <a:r>
              <a:rPr lang="en-US" altLang="zh-CN" sz="16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是设备主要零部件的润滑规则（润滑方式、润滑周期及推荐的润滑剂）。</a:t>
            </a:r>
            <a:endParaRPr lang="zh-CN" altLang="en-US" sz="1600" dirty="0"/>
          </a:p>
          <a:p>
            <a:pPr marL="0" marR="0" lvl="0" indent="3048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157291B-A353-D122-7F92-5656B78BF75D}"/>
              </a:ext>
            </a:extLst>
          </p:cNvPr>
          <p:cNvSpPr txBox="1"/>
          <p:nvPr/>
        </p:nvSpPr>
        <p:spPr>
          <a:xfrm>
            <a:off x="1645024" y="1552490"/>
            <a:ext cx="6104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304800" algn="ctr" defTabSz="914400" rtl="0" eaLnBrk="0" fontAlgn="b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</a:t>
            </a: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 </a:t>
            </a: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设备润滑表</a:t>
            </a:r>
            <a:endParaRPr kumimoji="0" lang="zh-CN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661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2D75D3B-1BC4-B3C0-E655-29BA854E5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759" y="1489572"/>
            <a:ext cx="1019947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55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）、表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所列润滑周期的使用条件为每天运行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小时，每周工作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日，室内温度适中（不超过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55℃</a:t>
            </a: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）。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）、当工作时间较长以及工作环境恶劣时，润滑规则需做相应的调整。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、新安装的减速器正常运行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100</a:t>
            </a: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～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200</a:t>
            </a: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小时后，必须把油倒掉、彻底清洗内腔、更换新油。以后每运行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个月更换一次新油。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）、对于所用的其他厂商的设备，必须按制造厂商规定的润滑规则进行润滑。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316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12E4BB8-A134-6AB2-8ECE-BB710926D1E7}"/>
              </a:ext>
            </a:extLst>
          </p:cNvPr>
          <p:cNvSpPr txBox="1"/>
          <p:nvPr/>
        </p:nvSpPr>
        <p:spPr>
          <a:xfrm>
            <a:off x="693821" y="600694"/>
            <a:ext cx="6104020" cy="16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五、运动部分</a:t>
            </a:r>
            <a:r>
              <a:rPr lang="en-US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zh-CN" altLang="zh-CN" sz="2000" b="1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、运动部分的功能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）、承载运送物品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）、在牵引链连续运行的条件下，辅助部分自动停止。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）、当辅助部分打开时自动释放并进入系统运行。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0521862-2E8E-F9C2-DD2D-67E433EB7E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072632"/>
              </p:ext>
            </p:extLst>
          </p:nvPr>
        </p:nvGraphicFramePr>
        <p:xfrm>
          <a:off x="693821" y="2432717"/>
          <a:ext cx="8175625" cy="1679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0255">
                  <a:extLst>
                    <a:ext uri="{9D8B030D-6E8A-4147-A177-3AD203B41FA5}">
                      <a16:colId xmlns:a16="http://schemas.microsoft.com/office/drawing/2014/main" val="349984534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52914331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193981105"/>
                    </a:ext>
                  </a:extLst>
                </a:gridCol>
                <a:gridCol w="959485">
                  <a:extLst>
                    <a:ext uri="{9D8B030D-6E8A-4147-A177-3AD203B41FA5}">
                      <a16:colId xmlns:a16="http://schemas.microsoft.com/office/drawing/2014/main" val="2344560620"/>
                    </a:ext>
                  </a:extLst>
                </a:gridCol>
                <a:gridCol w="959485">
                  <a:extLst>
                    <a:ext uri="{9D8B030D-6E8A-4147-A177-3AD203B41FA5}">
                      <a16:colId xmlns:a16="http://schemas.microsoft.com/office/drawing/2014/main" val="22020447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名称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周期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检修内容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日期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操作者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73360797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轮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30</a:t>
                      </a:r>
                      <a:r>
                        <a:rPr lang="zh-CN" sz="120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检查轮是否转动灵活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74322602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30</a:t>
                      </a:r>
                      <a:r>
                        <a:rPr lang="zh-CN" sz="120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检查轮磨损情况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898740906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导</a:t>
                      </a:r>
                      <a:r>
                        <a:rPr lang="en-US" sz="1200" kern="100">
                          <a:effectLst/>
                        </a:rPr>
                        <a:t>  </a:t>
                      </a:r>
                      <a:r>
                        <a:rPr lang="zh-CN" sz="1200" kern="100">
                          <a:effectLst/>
                        </a:rPr>
                        <a:t>轮</a:t>
                      </a:r>
                      <a:endParaRPr lang="zh-CN" sz="1400" kern="100">
                        <a:effectLst/>
                      </a:endParaRP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30</a:t>
                      </a:r>
                      <a:r>
                        <a:rPr lang="zh-CN" sz="120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检查导轮是否转动灵活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9640862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30</a:t>
                      </a:r>
                      <a:r>
                        <a:rPr lang="zh-CN" sz="120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检查导轮磨损情况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4201096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连接部分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30</a:t>
                      </a:r>
                      <a:r>
                        <a:rPr lang="zh-CN" sz="1200" kern="100">
                          <a:effectLst/>
                        </a:rPr>
                        <a:t>天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200" kern="100">
                          <a:effectLst/>
                        </a:rPr>
                        <a:t>检查磨损情况及是否升降灵活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603426258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C7AB1D61-B08D-A0F3-8C9E-534EA84C0750}"/>
              </a:ext>
            </a:extLst>
          </p:cNvPr>
          <p:cNvSpPr txBox="1"/>
          <p:nvPr/>
        </p:nvSpPr>
        <p:spPr>
          <a:xfrm>
            <a:off x="693821" y="4307480"/>
            <a:ext cx="6104020" cy="371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 运动部分的故障及维修见表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306318EA-A251-4CEB-654C-3DB6F1EEDD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170531"/>
              </p:ext>
            </p:extLst>
          </p:nvPr>
        </p:nvGraphicFramePr>
        <p:xfrm>
          <a:off x="693820" y="5406722"/>
          <a:ext cx="8175625" cy="834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8953">
                  <a:extLst>
                    <a:ext uri="{9D8B030D-6E8A-4147-A177-3AD203B41FA5}">
                      <a16:colId xmlns:a16="http://schemas.microsoft.com/office/drawing/2014/main" val="1252432300"/>
                    </a:ext>
                  </a:extLst>
                </a:gridCol>
                <a:gridCol w="3111591">
                  <a:extLst>
                    <a:ext uri="{9D8B030D-6E8A-4147-A177-3AD203B41FA5}">
                      <a16:colId xmlns:a16="http://schemas.microsoft.com/office/drawing/2014/main" val="1725794560"/>
                    </a:ext>
                  </a:extLst>
                </a:gridCol>
                <a:gridCol w="2445081">
                  <a:extLst>
                    <a:ext uri="{9D8B030D-6E8A-4147-A177-3AD203B41FA5}">
                      <a16:colId xmlns:a16="http://schemas.microsoft.com/office/drawing/2014/main" val="35218506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400" kern="100">
                          <a:effectLst/>
                        </a:rPr>
                        <a:t>故障型式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400" kern="100">
                          <a:effectLst/>
                        </a:rPr>
                        <a:t>故障原因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400" kern="100">
                          <a:effectLst/>
                        </a:rPr>
                        <a:t>维修方法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9642145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400" kern="100">
                          <a:effectLst/>
                        </a:rPr>
                        <a:t>连接部分卡阻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400" kern="100">
                          <a:effectLst/>
                        </a:rPr>
                        <a:t>有脏物或润滑差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400" kern="100">
                          <a:effectLst/>
                        </a:rPr>
                        <a:t>清理干净并加润滑油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3704913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400" kern="100">
                          <a:effectLst/>
                        </a:rPr>
                        <a:t>导轮转动不灵活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400" kern="100">
                          <a:effectLst/>
                        </a:rPr>
                        <a:t>损坏</a:t>
                      </a:r>
                      <a:endParaRPr lang="zh-CN" sz="14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400" kern="100" dirty="0">
                          <a:effectLst/>
                        </a:rPr>
                        <a:t>更换</a:t>
                      </a:r>
                      <a:endParaRPr lang="zh-CN" sz="14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071501076"/>
                  </a:ext>
                </a:extLst>
              </a:tr>
            </a:tbl>
          </a:graphicData>
        </a:graphic>
      </p:graphicFrame>
      <p:sp>
        <p:nvSpPr>
          <p:cNvPr id="11" name="文本框 10">
            <a:extLst>
              <a:ext uri="{FF2B5EF4-FFF2-40B4-BE49-F238E27FC236}">
                <a16:creationId xmlns:a16="http://schemas.microsoft.com/office/drawing/2014/main" id="{B08A64FB-4096-8D9F-E8F3-BFE690A758A1}"/>
              </a:ext>
            </a:extLst>
          </p:cNvPr>
          <p:cNvSpPr txBox="1"/>
          <p:nvPr/>
        </p:nvSpPr>
        <p:spPr>
          <a:xfrm>
            <a:off x="1239253" y="4857101"/>
            <a:ext cx="6104020" cy="527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4800" algn="ctr" fontAlgn="b">
              <a:lnSpc>
                <a:spcPct val="2000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 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故障及维修方法</a:t>
            </a:r>
            <a:endParaRPr lang="zh-CN" altLang="zh-CN" sz="20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318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2FCD7620-7B98-A226-600C-D808B9B2DF42}"/>
              </a:ext>
            </a:extLst>
          </p:cNvPr>
          <p:cNvSpPr txBox="1"/>
          <p:nvPr/>
        </p:nvSpPr>
        <p:spPr>
          <a:xfrm>
            <a:off x="689810" y="522053"/>
            <a:ext cx="8775031" cy="5180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六、驱动装置</a:t>
            </a:r>
            <a:r>
              <a:rPr lang="en-US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lang="zh-CN" altLang="zh-CN" sz="2000" b="1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、驱动装置的功能 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驱动装置由固定机架、浮动架、电机、减速器、主动链轮、被动链轮和驱动链组成。主动链轮与减速器主轴相连，被动链轮为张紧链轮，动力通过链轮和驱动链传给运动部分。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驱动装置具有机械过载和电流过热继电器双重保护。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、机械过载保护装置——过载限位开关 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）、机械过载保护是通过驱动装置上的浮动架实现的，过载时浮动架绕驱动链轮中心逆时针旋转，从而压缩弹簧。当驱动力超过链条许用拉力的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1.5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倍时，浮动架上的限位开关碰头与限位开关脱开，切断电源，线路停止运行。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）、清除过载故障、恢复线路运行的步骤：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）、清除过载必须在按照关机程序使系统停止运行的情况下进行，以防有人无意间给该驱动装置送电。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）、查清造成过载的原因，彻底予以排除。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）、确认完全排除故障并把系统恢复到可运行状态后，启动驱动电机，使系统投入正常运行。</a:t>
            </a:r>
          </a:p>
        </p:txBody>
      </p:sp>
    </p:spTree>
    <p:extLst>
      <p:ext uri="{BB962C8B-B14F-4D97-AF65-F5344CB8AC3E}">
        <p14:creationId xmlns:p14="http://schemas.microsoft.com/office/powerpoint/2010/main" val="1565628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72FB6B6C-1FA6-DF8B-9AFF-2E5074CC9444}"/>
              </a:ext>
            </a:extLst>
          </p:cNvPr>
          <p:cNvSpPr txBox="1"/>
          <p:nvPr/>
        </p:nvSpPr>
        <p:spPr>
          <a:xfrm>
            <a:off x="292769" y="536042"/>
            <a:ext cx="6104020" cy="371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en-US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、驱动装置的防护性维护见表</a:t>
            </a:r>
            <a:r>
              <a:rPr lang="en-US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1800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293B96A-0768-4D2A-17D7-48101A988C05}"/>
              </a:ext>
            </a:extLst>
          </p:cNvPr>
          <p:cNvSpPr txBox="1"/>
          <p:nvPr/>
        </p:nvSpPr>
        <p:spPr>
          <a:xfrm>
            <a:off x="292769" y="1129600"/>
            <a:ext cx="6104020" cy="371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ctr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驱动装置防护性维护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86761059-40DB-31F0-312D-A16A7603B6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017834"/>
              </p:ext>
            </p:extLst>
          </p:nvPr>
        </p:nvGraphicFramePr>
        <p:xfrm>
          <a:off x="417095" y="1694339"/>
          <a:ext cx="8807115" cy="49280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3823">
                  <a:extLst>
                    <a:ext uri="{9D8B030D-6E8A-4147-A177-3AD203B41FA5}">
                      <a16:colId xmlns:a16="http://schemas.microsoft.com/office/drawing/2014/main" val="2475194371"/>
                    </a:ext>
                  </a:extLst>
                </a:gridCol>
                <a:gridCol w="3012887">
                  <a:extLst>
                    <a:ext uri="{9D8B030D-6E8A-4147-A177-3AD203B41FA5}">
                      <a16:colId xmlns:a16="http://schemas.microsoft.com/office/drawing/2014/main" val="252579077"/>
                    </a:ext>
                  </a:extLst>
                </a:gridCol>
                <a:gridCol w="3012887">
                  <a:extLst>
                    <a:ext uri="{9D8B030D-6E8A-4147-A177-3AD203B41FA5}">
                      <a16:colId xmlns:a16="http://schemas.microsoft.com/office/drawing/2014/main" val="2279960273"/>
                    </a:ext>
                  </a:extLst>
                </a:gridCol>
                <a:gridCol w="878759">
                  <a:extLst>
                    <a:ext uri="{9D8B030D-6E8A-4147-A177-3AD203B41FA5}">
                      <a16:colId xmlns:a16="http://schemas.microsoft.com/office/drawing/2014/main" val="1374919219"/>
                    </a:ext>
                  </a:extLst>
                </a:gridCol>
                <a:gridCol w="878759">
                  <a:extLst>
                    <a:ext uri="{9D8B030D-6E8A-4147-A177-3AD203B41FA5}">
                      <a16:colId xmlns:a16="http://schemas.microsoft.com/office/drawing/2014/main" val="1858642862"/>
                    </a:ext>
                  </a:extLst>
                </a:gridCol>
              </a:tblGrid>
              <a:tr h="208566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 dirty="0">
                          <a:effectLst/>
                        </a:rPr>
                        <a:t>名称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周期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检</a:t>
                      </a:r>
                      <a:r>
                        <a:rPr lang="en-US" sz="1600" kern="100">
                          <a:effectLst/>
                        </a:rPr>
                        <a:t>  </a:t>
                      </a:r>
                      <a:r>
                        <a:rPr lang="zh-CN" sz="1600" kern="100">
                          <a:effectLst/>
                        </a:rPr>
                        <a:t>修</a:t>
                      </a:r>
                      <a:r>
                        <a:rPr lang="en-US" sz="1600" kern="100">
                          <a:effectLst/>
                        </a:rPr>
                        <a:t>  </a:t>
                      </a:r>
                      <a:r>
                        <a:rPr lang="zh-CN" sz="1600" kern="100">
                          <a:effectLst/>
                        </a:rPr>
                        <a:t>内</a:t>
                      </a:r>
                      <a:r>
                        <a:rPr lang="en-US" sz="1600" kern="100">
                          <a:effectLst/>
                        </a:rPr>
                        <a:t>  </a:t>
                      </a:r>
                      <a:r>
                        <a:rPr lang="zh-CN" sz="1600" kern="100">
                          <a:effectLst/>
                        </a:rPr>
                        <a:t>容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日期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检修者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2974578288"/>
                  </a:ext>
                </a:extLst>
              </a:tr>
              <a:tr h="208566">
                <a:tc rowSpan="7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 dirty="0">
                          <a:effectLst/>
                        </a:rPr>
                        <a:t>电机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7</a:t>
                      </a:r>
                      <a:r>
                        <a:rPr lang="zh-CN" sz="1600" kern="100">
                          <a:effectLst/>
                        </a:rPr>
                        <a:t>天 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检查接线盒安装是否牢固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1758467430"/>
                  </a:ext>
                </a:extLst>
              </a:tr>
              <a:tr h="2085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7</a:t>
                      </a:r>
                      <a:r>
                        <a:rPr lang="zh-CN" sz="1600" kern="100">
                          <a:effectLst/>
                        </a:rPr>
                        <a:t>天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检查走线管是否有损坏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3219925858"/>
                  </a:ext>
                </a:extLst>
              </a:tr>
              <a:tr h="2085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 dirty="0">
                          <a:effectLst/>
                        </a:rPr>
                        <a:t>7</a:t>
                      </a:r>
                      <a:r>
                        <a:rPr lang="zh-CN" sz="1600" kern="100" dirty="0">
                          <a:effectLst/>
                        </a:rPr>
                        <a:t>天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检查接线柱是否连接可靠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3775623479"/>
                  </a:ext>
                </a:extLst>
              </a:tr>
              <a:tr h="2085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 dirty="0">
                          <a:effectLst/>
                        </a:rPr>
                        <a:t>15</a:t>
                      </a:r>
                      <a:r>
                        <a:rPr lang="zh-CN" sz="1600" kern="100" dirty="0">
                          <a:effectLst/>
                        </a:rPr>
                        <a:t>天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检查轴承运行是否正常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627850271"/>
                  </a:ext>
                </a:extLst>
              </a:tr>
              <a:tr h="2085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 dirty="0">
                          <a:effectLst/>
                        </a:rPr>
                        <a:t>30</a:t>
                      </a:r>
                      <a:r>
                        <a:rPr lang="zh-CN" sz="1600" kern="100" dirty="0">
                          <a:effectLst/>
                        </a:rPr>
                        <a:t>天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清理外壳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768276667"/>
                  </a:ext>
                </a:extLst>
              </a:tr>
              <a:tr h="2085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 dirty="0">
                          <a:effectLst/>
                        </a:rPr>
                        <a:t>30</a:t>
                      </a:r>
                      <a:r>
                        <a:rPr lang="zh-CN" sz="1600" kern="100" dirty="0">
                          <a:effectLst/>
                        </a:rPr>
                        <a:t>天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拧紧电机底座螺栓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795495678"/>
                  </a:ext>
                </a:extLst>
              </a:tr>
              <a:tr h="45954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30</a:t>
                      </a:r>
                      <a:r>
                        <a:rPr lang="zh-CN" sz="1600" kern="100">
                          <a:effectLst/>
                        </a:rPr>
                        <a:t>天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 dirty="0">
                          <a:effectLst/>
                        </a:rPr>
                        <a:t>检查并拧紧走线管连接件及配件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792661158"/>
                  </a:ext>
                </a:extLst>
              </a:tr>
              <a:tr h="208566">
                <a:tc rowSpan="6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减速器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7</a:t>
                      </a:r>
                      <a:r>
                        <a:rPr lang="zh-CN" sz="1600" kern="100">
                          <a:effectLst/>
                        </a:rPr>
                        <a:t>天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检查升温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1589818679"/>
                  </a:ext>
                </a:extLst>
              </a:tr>
              <a:tr h="2085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7</a:t>
                      </a:r>
                      <a:r>
                        <a:rPr lang="zh-CN" sz="1600" kern="100">
                          <a:effectLst/>
                        </a:rPr>
                        <a:t>天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 dirty="0">
                          <a:effectLst/>
                        </a:rPr>
                        <a:t>检查是否漏油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2334737243"/>
                  </a:ext>
                </a:extLst>
              </a:tr>
              <a:tr h="45954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30</a:t>
                      </a:r>
                      <a:r>
                        <a:rPr lang="zh-CN" sz="1600" kern="100">
                          <a:effectLst/>
                        </a:rPr>
                        <a:t>天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 dirty="0">
                          <a:effectLst/>
                        </a:rPr>
                        <a:t>检查并拧紧减速机底座上的螺栓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2026642978"/>
                  </a:ext>
                </a:extLst>
              </a:tr>
              <a:tr h="2085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30</a:t>
                      </a:r>
                      <a:r>
                        <a:rPr lang="zh-CN" sz="1600" kern="100">
                          <a:effectLst/>
                        </a:rPr>
                        <a:t>天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 dirty="0">
                          <a:effectLst/>
                        </a:rPr>
                        <a:t>检查并拧紧所有的排油螺塞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3615851941"/>
                  </a:ext>
                </a:extLst>
              </a:tr>
              <a:tr h="2085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30</a:t>
                      </a:r>
                      <a:r>
                        <a:rPr lang="zh-CN" sz="1600" kern="100">
                          <a:effectLst/>
                        </a:rPr>
                        <a:t>天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 dirty="0">
                          <a:effectLst/>
                        </a:rPr>
                        <a:t>擦拭干净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2196785218"/>
                  </a:ext>
                </a:extLst>
              </a:tr>
              <a:tr h="20856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30</a:t>
                      </a:r>
                      <a:r>
                        <a:rPr lang="zh-CN" sz="1600" kern="100">
                          <a:effectLst/>
                        </a:rPr>
                        <a:t>天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 dirty="0">
                          <a:effectLst/>
                        </a:rPr>
                        <a:t>清理外壳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262907090"/>
                  </a:ext>
                </a:extLst>
              </a:tr>
              <a:tr h="208566">
                <a:tc rowSpan="2"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>
                          <a:effectLst/>
                        </a:rPr>
                        <a:t>驱动张紧链轮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15</a:t>
                      </a:r>
                      <a:r>
                        <a:rPr lang="zh-CN" sz="1600" kern="100">
                          <a:effectLst/>
                        </a:rPr>
                        <a:t>天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 dirty="0">
                          <a:effectLst/>
                        </a:rPr>
                        <a:t>检查并拧紧紧固螺钉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3630970444"/>
                  </a:ext>
                </a:extLst>
              </a:tr>
              <a:tr h="25098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>
                          <a:effectLst/>
                        </a:rPr>
                        <a:t>30</a:t>
                      </a:r>
                      <a:r>
                        <a:rPr lang="zh-CN" sz="1600" kern="100">
                          <a:effectLst/>
                        </a:rPr>
                        <a:t>天</a:t>
                      </a:r>
                      <a:endParaRPr lang="zh-CN" sz="1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600" kern="100" dirty="0">
                          <a:effectLst/>
                        </a:rPr>
                        <a:t>检查磨损情况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4055" marR="14055" marT="0" marB="0"/>
                </a:tc>
                <a:extLst>
                  <a:ext uri="{0D108BD9-81ED-4DB2-BD59-A6C34878D82A}">
                    <a16:rowId xmlns:a16="http://schemas.microsoft.com/office/drawing/2014/main" val="3096513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21548"/>
      </p:ext>
    </p:extLst>
  </p:cSld>
  <p:clrMapOvr>
    <a:masterClrMapping/>
  </p:clrMapOvr>
</p:sld>
</file>

<file path=ppt/theme/theme1.xml><?xml version="1.0" encoding="utf-8"?>
<a:theme xmlns:a="http://schemas.openxmlformats.org/drawingml/2006/main" name="包裹">
  <a:themeElements>
    <a:clrScheme name="包裹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包裹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包裹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TM10001115[[fn=包裹]]</Template>
  <TotalTime>31</TotalTime>
  <Words>2644</Words>
  <Application>Microsoft Office PowerPoint</Application>
  <PresentationFormat>宽屏</PresentationFormat>
  <Paragraphs>579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3" baseType="lpstr">
      <vt:lpstr>宋体</vt:lpstr>
      <vt:lpstr>Arial</vt:lpstr>
      <vt:lpstr>Gill Sans MT</vt:lpstr>
      <vt:lpstr>Wingdings 3</vt:lpstr>
      <vt:lpstr>包裹</vt:lpstr>
      <vt:lpstr> 设备维护技能培训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技术研发人员培训 </dc:title>
  <dc:creator>wanli0526@163.com</dc:creator>
  <cp:lastModifiedBy>wanli0526@163.com</cp:lastModifiedBy>
  <cp:revision>5</cp:revision>
  <dcterms:created xsi:type="dcterms:W3CDTF">2023-05-20T01:50:24Z</dcterms:created>
  <dcterms:modified xsi:type="dcterms:W3CDTF">2023-05-20T08:54:24Z</dcterms:modified>
</cp:coreProperties>
</file>